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5" r:id="rId2"/>
    <p:sldId id="274" r:id="rId3"/>
    <p:sldId id="272" r:id="rId4"/>
    <p:sldId id="271" r:id="rId5"/>
    <p:sldId id="256" r:id="rId6"/>
    <p:sldId id="273" r:id="rId7"/>
    <p:sldId id="276" r:id="rId8"/>
    <p:sldId id="277" r:id="rId9"/>
    <p:sldId id="275" r:id="rId10"/>
    <p:sldId id="287" r:id="rId11"/>
    <p:sldId id="278" r:id="rId12"/>
    <p:sldId id="279" r:id="rId13"/>
    <p:sldId id="280" r:id="rId14"/>
    <p:sldId id="286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3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EFFC0-AABF-4164-9548-90ACC367F01B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47293-38F4-4586-A5E4-D482F7B6E4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33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 Gruppen zeichnen das Idealbild ihres eigenen Geschlechts bzw. des Geschlechts, dem sie sich zugehörig fühlen.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 welchen Teil des Körpers habt ihr beim Zeichnen der Bilder die meiste Zeit verwendet?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 wem ist euer Schönheitsideal beeinflusst?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Hattet ihr beim Zeichnen eine bestimmte Person vor Augen?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Gibt es gruppenübergreifende Schönheitsideale?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8927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Wenn den </a:t>
            </a:r>
            <a:r>
              <a:rPr lang="de-DE" dirty="0" err="1"/>
              <a:t>SuS</a:t>
            </a:r>
            <a:r>
              <a:rPr lang="de-DE" dirty="0"/>
              <a:t> nichts einfällt, kann man sie sich eine eigene Antwort auf die DinA4-Challenge überlegen lassen (das ist aber wohl eher v.a. für die Mädchen interessant) oder man kann einen Materialpool bereitstellen.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192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HL: Wann empfinden wir etwas als schön? (UG)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Wir wollen uns nun ansehen, welche Antwort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Knietzsche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darauf gibt.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Sammeln wichtiger Aussagen aus dem Video im UG: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Schönheit liegt im Auge des Betrachters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Schönheitsempfinden ist durch das Umfeld geprägt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oft werden seltene Dinge als schön empfunden bzw. was man selbst nicht hat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Gleichmäßigkeit (Symmetrie) wird als schön empfunden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Unterscheidung von äußerer und innerer Schönheit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optische Täuschung: Selbstbild oft verzerrt</a:t>
            </a:r>
            <a:b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 die eigenen guten Seiten und Stärken denken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ÜL: Wir hatten gesagt, dass Schönheitsideale durch das eigene Umfeld geprägt sind. Welche Schönheitsideale aus anderen Kulturen kennt ihr, die uns hier in Europa eher befremdlich erscheinen? (UG)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823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Viele </a:t>
            </a:r>
            <a:r>
              <a:rPr lang="de-DE" dirty="0" err="1"/>
              <a:t>Padaung</a:t>
            </a:r>
            <a:r>
              <a:rPr lang="de-DE" dirty="0"/>
              <a:t>-Frauen pflegen eine ungewöhnliche Tradition: Sie tragen von Kindheit an einen schweren Halsschmuck, der die Schultern deformiert und den Hals scheinbar verlängert. </a:t>
            </a:r>
            <a:br>
              <a:rPr lang="de-DE" dirty="0"/>
            </a:br>
            <a:r>
              <a:rPr lang="de-DE" dirty="0"/>
              <a:t>Auch sonst gibt es deutliche Unterschiede zwischen den Schönheitsidealen in verschiedenen Ländern und Kulturen: Was bei uns in Deutschland als schön gilt, ist nicht unbedingt das, was in asiatischen oder afrikanischen Ländern und Kulturen als schön angesehen wird. Wem fällt dazu ein Beispiel ein?</a:t>
            </a:r>
          </a:p>
          <a:p>
            <a:r>
              <a:rPr lang="de-DE" dirty="0"/>
              <a:t>ÜL: Schönheitsideale sind nicht nur kulturell bedingt, sondern auch zeitlich: nächste Folie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4575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Hier würde sich auch eine Reflexion darüber anbieten, wieso vor allem die weibliche Schönheit im Fokus von Kunst und gesellschaftlichen Trends steht.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0625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ÜL zur nächsten Folie: Uns kommt es oft so vor, als ob es viel mehr Menschen sind, die wie Supermodels aussehen. Wieso ist das so? (professionelle Bildbearbeitung /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Fotoshop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Filter)</a:t>
            </a:r>
          </a:p>
          <a:p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lernen im Folgenden die Möglichkeiten der Bildbearbeitung kennen (Das Prinzip wird bekannt sein, aber nicht das Ausmaß).</a:t>
            </a:r>
            <a:endParaRPr lang="de-DE" dirty="0">
              <a:sym typeface="Wingdings" panose="05000000000000000000" pitchFamily="2" charset="2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2443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Hinweis: Das geht natürlich genauso bei Muskeln.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966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eriod"/>
            </a:pPr>
            <a:r>
              <a:rPr lang="de-DE" sz="1200" dirty="0"/>
              <a:t>Männer glaubten, dass eine schlanke Körperform mit möglichst vielen Muskeln den meisten Erfolg garantiere.</a:t>
            </a:r>
          </a:p>
          <a:p>
            <a:pPr marL="228600" indent="-228600">
              <a:buFontTx/>
              <a:buAutoNum type="arabicPeriod"/>
            </a:pPr>
            <a:r>
              <a:rPr lang="de-DE" sz="1200" dirty="0"/>
              <a:t>Frauen antworteten, dass so schlank wie möglich am besten sei. </a:t>
            </a:r>
          </a:p>
          <a:p>
            <a:pPr marL="228600" indent="-228600">
              <a:buFontTx/>
              <a:buAutoNum type="arabicPeriod"/>
            </a:pPr>
            <a:r>
              <a:rPr lang="de-DE" sz="1200" dirty="0"/>
              <a:t>Nein, beide Geschlechter überschätzen stark, wie attraktiv das andere Geschlecht einen muskulösen bzw. sehr schlanken Körper findet. (vgl. dazu https://www.sueddeutsche.de/wissen/koerper-figur-attraktivitaet-1.4947909)</a:t>
            </a:r>
            <a:endParaRPr lang="de-DE" dirty="0"/>
          </a:p>
          <a:p>
            <a:pPr marL="0" indent="0">
              <a:buFontTx/>
              <a:buNone/>
            </a:pP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/>
              <a:t>Woher kommen diese verzerrten Vorstellungen?</a:t>
            </a:r>
            <a:br>
              <a:rPr lang="de-DE" dirty="0"/>
            </a:b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/>
              <a:t>Wer profitiert davon? </a:t>
            </a:r>
          </a:p>
          <a:p>
            <a:pPr marL="0" indent="0">
              <a:buFontTx/>
              <a:buNone/>
            </a:pPr>
            <a:r>
              <a:rPr lang="de-DE" dirty="0"/>
              <a:t>• Fitness-Industrie (z.B. </a:t>
            </a:r>
            <a:r>
              <a:rPr lang="de-DE" dirty="0" err="1"/>
              <a:t>Fintness</a:t>
            </a:r>
            <a:r>
              <a:rPr lang="de-DE" dirty="0"/>
              <a:t>-Studios)</a:t>
            </a:r>
            <a:br>
              <a:rPr lang="de-DE" dirty="0"/>
            </a:br>
            <a:r>
              <a:rPr lang="de-DE" dirty="0"/>
              <a:t>• Diätindustrie</a:t>
            </a:r>
          </a:p>
          <a:p>
            <a:pPr marL="0" indent="0">
              <a:buFontTx/>
              <a:buNone/>
            </a:pPr>
            <a:r>
              <a:rPr lang="de-DE" dirty="0"/>
              <a:t>• Doping-Industrie (Anabolika und Steroide)</a:t>
            </a:r>
          </a:p>
          <a:p>
            <a:pPr marL="0" indent="0">
              <a:buFontTx/>
              <a:buNone/>
            </a:pPr>
            <a:r>
              <a:rPr lang="de-DE" dirty="0"/>
              <a:t>• Make-up- und Schönheitspflege-Hersteller </a:t>
            </a:r>
          </a:p>
          <a:p>
            <a:pPr marL="0" indent="0">
              <a:buFontTx/>
              <a:buNone/>
            </a:pPr>
            <a:r>
              <a:rPr lang="de-DE" dirty="0"/>
              <a:t>• Schönheitschirurgen (München als deutsche Hauptstadt der Schönheitschirurgen)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027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Schauen wir einmal, wie das bei euch so ist: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reflektieren mit einem Fragebogen ihr Verhältnis zu ihrem eigenen Körper.  (z.B. 1_Ichundmeinkoerper Fragebogen. Quelle: FWU DVD)</a:t>
            </a:r>
          </a:p>
          <a:p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Gemeinsame Entscheidung, welche Fragen ausgewertet werden sollen. (</a:t>
            </a:r>
            <a:r>
              <a:rPr lang="de-DE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 der Auswertung abhängig von Klasse, auch </a:t>
            </a:r>
            <a:r>
              <a:rPr lang="de-DE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mentimeter</a:t>
            </a:r>
            <a:r>
              <a:rPr lang="de-DE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über Schulgeräte denkbar.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1956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Methode: Handheben/ </a:t>
            </a:r>
            <a:r>
              <a:rPr lang="de-DE" dirty="0" err="1"/>
              <a:t>Mentimeter</a:t>
            </a:r>
            <a:r>
              <a:rPr lang="de-DE" dirty="0"/>
              <a:t> oder mit weiteren Fragen als Kugellagerdiskussion</a:t>
            </a:r>
            <a:br>
              <a:rPr lang="de-DE" dirty="0"/>
            </a:br>
            <a:r>
              <a:rPr lang="de-DE" dirty="0"/>
              <a:t>Mögliche Vertiefung: 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ARD-Mediathek „ZAPP-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Jung, schön, sexy: So tickt der Instagram-Algorithmus“ (20 Min.)</a:t>
            </a:r>
            <a:r>
              <a:rPr lang="de-DE" dirty="0">
                <a:effectLst/>
              </a:rPr>
              <a:t> 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https://www.ardmediathek.de/video/zapp/so-tickt-der-instagram-algorithmus/ndr/Y3JpZDovL25kci5kZS8yOGM2Njk1NC01MzI5LTQ2NjEtYjdiMi00ZTdlYzcxYWFkMDY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47293-38F4-4586-A5E4-D482F7B6E41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568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C4F8B1-1FAB-4A4B-A7A3-8D06BC2CC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FF5EDC-2D30-4483-AB25-FB0129F85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A830F0-CA55-4C7A-B2D6-9D5937B0C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DD6BA1-917C-4CC1-B103-E2EBEB75C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A78F86-0370-4DED-8AFD-858BC11C6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7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DF7D46-5321-455D-ABCD-1DBCDF856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B31E7C6-7C78-499A-A585-E2606AC24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E2E61D-BBD7-4FC7-AAD2-911DCC428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053DDE-292E-455D-B29D-CA5BCEC5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8BD304-A6A8-4BAA-A93A-E14E829C0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640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D9F62BA-CFA1-4316-AA38-4C83D98781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FCA440-DDEB-4DDF-B388-62205789F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DAA8D3-5B47-4243-9FDE-74DC05BC1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C3D92B-7A7D-4A5F-BA6B-FE03F866E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9AE21E-42A1-46E0-9309-76F822F16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650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E78292-61F1-4FFD-B3E4-E63779BA7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F49ED9-5F4E-490F-A544-B531D06FE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A45964-D689-4E9E-9F38-1690627AD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BADC3A-29BE-4C0C-84EB-57F9E3A8F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C6899B-9E8C-4DAF-8D48-15D1785B9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05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8E0DEC-A078-4750-8E81-75BC31E9D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A1E8B55-66A0-4A05-9B3E-30AA9BFEF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21B13F-DE1F-4461-B71D-1B8725F5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BD0CBC-0271-4087-A04E-61D35EA91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F0CBEF-3084-464A-8107-1DA49615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026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84BF73-06B1-47B8-9008-851FCFA40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0FF4D2-ECB7-4351-AC05-11A3788CDD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80440B-EDE2-42EE-AB4F-29E22CB8A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57D4E85-D891-4C7F-8880-A41180C50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7DD889-273D-4160-ABFA-1BE468966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77B9BE-06EA-45E0-9F29-8B7DC4D3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558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4499B-42D6-4994-94A6-8E3C4DD0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CA4326E-6F2C-4BED-841F-DEC8EC24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BB5A56-3C7A-441E-A007-F83EEB711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CF56D7E-0282-456F-8415-D858BFF5C0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ACF61CF-9C00-44F3-B764-A5DDE221D3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6DD2519-5C13-4D7F-B6E9-F5E07FCA9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AED1375-01AC-426B-9FDF-65EC8E8B3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E070F71-D81C-4713-855F-6F51617AD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2868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D3D6D1-A00F-4DE3-B983-1B7FE25E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8CC2C7E-A6F0-4218-905C-3ABA5C979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0DD7F87-99D0-43AE-8777-7E895669F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5539883-956D-465E-BC2D-1CA3FEA68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927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F7B2A7A-6BF6-4F54-B106-727D84E4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A1D62BB-2C41-4081-87BB-3BA9F389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4E2732A-BC6F-4391-AFD3-E88820A7F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249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F80F11-5F52-426E-9DD7-DFCA0B9A9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F38CD-C8F0-4D45-A486-1A27A083C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6BC7C6-E661-4648-8753-6812AD025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569A59-9DED-4FD9-A8DF-34692A0E7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29BCD62-5D17-4B94-9EB0-00D0A1D6E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AB5DF00-4A80-4AA1-92CB-B584667C4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782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D8C1B1-C443-4682-85E6-A96FC44B3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77C00CF-9EFE-4E1A-AF54-47D98A8B8B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447DCE-C118-47AC-B893-32110158D7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14D13F-A8EF-49FA-850D-CF12785CB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60AEBD-3162-477A-8A3D-27E10CB5D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187AE3C-06CF-4626-9118-413371BC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49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210CD8E-A2CE-456F-BBF5-F3209537E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4BD552-5144-4621-B1A0-0838CA7BC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221461-2F76-4071-8035-31670F194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1F697-A9EC-4D7D-B103-0133F1D0C6BC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EBE136-FF51-4B0D-AF41-9D7C9F2D7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E7C645-C277-4430-9A47-22245052BF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831FD-0207-4803-89F3-2C4114A8A0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74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bufata-et.de/tagungen/teilnehmer/sitzungskultur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de/vectors/stifte-bleistifte-buntstifte-gr%C3%BCn-156016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lickr.com/photos/babasteve/351227116/" TargetMode="External"/><Relationship Id="rId5" Type="http://schemas.openxmlformats.org/officeDocument/2006/relationships/hyperlink" Target="https://www.flickr.com/people/babasteve/" TargetMode="Externa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3A77D7A-7E91-A4DC-F700-A894EABDA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011" y="1803795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Klasse - Lernbereich 1: </a:t>
            </a:r>
            <a:br>
              <a:rPr lang="de-DE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 dem Weg zu mir selbst – Herausforderungen im Jugendalter</a:t>
            </a:r>
            <a:b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EDF0CDAA-866B-D4F6-72FA-E4195D9A64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Bedeutung der Gottebenbildlichkeit des Menschen (vgl. Gen 1,26-27) für die eigene Persönlichkeitsentwicklung, insbesondere Stärkung des Selbstwertgefühls und</a:t>
            </a:r>
            <a:r>
              <a:rPr lang="de-DE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Auseinandersetzung mit gesellschaftlichen Maßstäben</a:t>
            </a: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(z. B. </a:t>
            </a:r>
            <a:r>
              <a:rPr lang="de-DE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Aussehen</a:t>
            </a: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Besitzstand, äußerer Erfolg)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261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C07200-37B3-DA7E-56BE-BCE486AED23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Reflexion: Mein Verhältnis zu meinem Körper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6DC82C-15C8-E56D-F9D0-0D6408641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Bearbeite den Fragebogen.</a:t>
            </a:r>
          </a:p>
          <a:p>
            <a:r>
              <a:rPr lang="de-DE" dirty="0"/>
              <a:t>Überlege dir, welche der Fragen du gerne in der Klasse auswerten möchtest.</a:t>
            </a:r>
          </a:p>
        </p:txBody>
      </p:sp>
    </p:spTree>
    <p:extLst>
      <p:ext uri="{BB962C8B-B14F-4D97-AF65-F5344CB8AC3E}">
        <p14:creationId xmlns:p14="http://schemas.microsoft.com/office/powerpoint/2010/main" val="118144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600660-D192-F5DC-EFDD-0B15BC41AF6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Die Rolle von sozialen Medien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504A55-5D6F-D239-70F1-41B4BAC3B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396" y="1825625"/>
            <a:ext cx="8643668" cy="3355975"/>
          </a:xfrm>
        </p:spPr>
        <p:txBody>
          <a:bodyPr>
            <a:normAutofit lnSpcReduction="10000"/>
          </a:bodyPr>
          <a:lstStyle/>
          <a:p>
            <a:r>
              <a:rPr lang="de-DE" dirty="0"/>
              <a:t>Wer von euch postet Fotos und Videos? Wenn ja, wo?</a:t>
            </a:r>
          </a:p>
          <a:p>
            <a:r>
              <a:rPr lang="de-DE" dirty="0"/>
              <a:t>Wer von euch hat dafür das Bild schon einmal bearbeitet (z.B. Filter)?</a:t>
            </a:r>
          </a:p>
          <a:p>
            <a:r>
              <a:rPr lang="de-DE" dirty="0"/>
              <a:t>Wie viel Zeit nehmt ihr euch dafür im Durchschnitt?</a:t>
            </a:r>
          </a:p>
          <a:p>
            <a:r>
              <a:rPr lang="de-DE" dirty="0"/>
              <a:t>Wer von euch folgt Fitness-Influencern wie Sascha Huber oder Sophia Thiel?</a:t>
            </a:r>
          </a:p>
          <a:p>
            <a:r>
              <a:rPr lang="de-DE" dirty="0"/>
              <a:t>Wer von euch hat schon einmal etwas gemacht/ gekauft, was von Influencern empfohlen wurde?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F1E7617-98D6-EC78-1D62-DF68FE764C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901022" y="2035745"/>
            <a:ext cx="4378626" cy="4378626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C9445001-D706-D5B4-AF17-2DA4407FECB4}"/>
              </a:ext>
            </a:extLst>
          </p:cNvPr>
          <p:cNvSpPr txBox="1"/>
          <p:nvPr/>
        </p:nvSpPr>
        <p:spPr>
          <a:xfrm>
            <a:off x="8356121" y="6544573"/>
            <a:ext cx="376111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800" dirty="0"/>
              <a:t>https://wiki.bufata-et.de/_media/tagungen/teilnehmer/handzeichen_meldung.png</a:t>
            </a:r>
          </a:p>
        </p:txBody>
      </p:sp>
    </p:spTree>
    <p:extLst>
      <p:ext uri="{BB962C8B-B14F-4D97-AF65-F5344CB8AC3E}">
        <p14:creationId xmlns:p14="http://schemas.microsoft.com/office/powerpoint/2010/main" val="199010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A91566-9E25-AE2C-25DA-2ABB65684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729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DinA4-Challenge: Beurteile diese Challenge!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16699A-37D8-7F26-4A2B-30FCE9675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72232"/>
          </a:xfrm>
        </p:spPr>
        <p:txBody>
          <a:bodyPr/>
          <a:lstStyle/>
          <a:p>
            <a:pPr marL="0" indent="0" algn="ctr">
              <a:buNone/>
            </a:pPr>
            <a:r>
              <a:rPr lang="de-DE" i="1" dirty="0"/>
              <a:t>einfügen:</a:t>
            </a:r>
          </a:p>
          <a:p>
            <a:pPr marL="0" indent="0" algn="ctr">
              <a:buNone/>
            </a:pPr>
            <a:r>
              <a:rPr lang="de-DE" i="1" dirty="0"/>
              <a:t>Bilder dieser Challenge (zu finden über Bildersuche einer beliebigen Suchmaschine)</a:t>
            </a:r>
          </a:p>
        </p:txBody>
      </p:sp>
    </p:spTree>
    <p:extLst>
      <p:ext uri="{BB962C8B-B14F-4D97-AF65-F5344CB8AC3E}">
        <p14:creationId xmlns:p14="http://schemas.microsoft.com/office/powerpoint/2010/main" val="3135464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D565E4-25E5-5E54-396D-438C2061C4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Wie würdest du darauf reagieren, wenn du eine solche Challenge erhältst?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B3F2105-811D-36A0-BD0D-DBEC9630A7F6}"/>
              </a:ext>
            </a:extLst>
          </p:cNvPr>
          <p:cNvSpPr txBox="1"/>
          <p:nvPr/>
        </p:nvSpPr>
        <p:spPr>
          <a:xfrm>
            <a:off x="3761117" y="2780282"/>
            <a:ext cx="5256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i="1" dirty="0"/>
              <a:t>einfügen:</a:t>
            </a:r>
          </a:p>
          <a:p>
            <a:pPr algn="ctr"/>
            <a:r>
              <a:rPr lang="de-DE" i="1" dirty="0"/>
              <a:t>Bilder von kreativen Reaktionen auf diese Challenge (ebenfalls über die Bildersuche zu finden)</a:t>
            </a:r>
          </a:p>
          <a:p>
            <a:pPr algn="ctr"/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580760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8EF444-EE65-63FA-B725-DE871BE12B6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Kreative Vertiefung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8789C2-78C1-79BD-8EBF-5DFACE9F5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94171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Suche dir einen </a:t>
            </a:r>
            <a:r>
              <a:rPr lang="de-DE" dirty="0" err="1"/>
              <a:t>Social</a:t>
            </a:r>
            <a:r>
              <a:rPr lang="de-DE" dirty="0"/>
              <a:t>-Media-Trend heraus, den du als problematisch empfindest, und gestalte einen kreativen Gegenpost.</a:t>
            </a:r>
          </a:p>
          <a:p>
            <a:pPr marL="0" indent="0">
              <a:buNone/>
            </a:pPr>
            <a:r>
              <a:rPr lang="de-DE" dirty="0"/>
              <a:t>Du darfst alleine, in Partnerarbeit oder in einer Kleingruppe arbeiten.</a:t>
            </a:r>
          </a:p>
        </p:txBody>
      </p:sp>
    </p:spTree>
    <p:extLst>
      <p:ext uri="{BB962C8B-B14F-4D97-AF65-F5344CB8AC3E}">
        <p14:creationId xmlns:p14="http://schemas.microsoft.com/office/powerpoint/2010/main" val="14122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E0B58B48-8DB8-897A-89DE-D9DB77C864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800789" y="1831375"/>
            <a:ext cx="2553011" cy="4351338"/>
          </a:xfr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CBF67D2-9B90-15D2-700F-5224992FD708}"/>
              </a:ext>
            </a:extLst>
          </p:cNvPr>
          <p:cNvSpPr txBox="1"/>
          <p:nvPr/>
        </p:nvSpPr>
        <p:spPr>
          <a:xfrm>
            <a:off x="1455134" y="1377809"/>
            <a:ext cx="7228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Bildet Gruppen und zeichnet euer Idealbild einer Frau bzw. eines Mannes.</a:t>
            </a:r>
          </a:p>
          <a:p>
            <a:endParaRPr lang="de-DE" sz="1600" dirty="0"/>
          </a:p>
          <a:p>
            <a:r>
              <a:rPr lang="de-DE" sz="4400" i="1" dirty="0"/>
              <a:t>Zeitrahmen: 10 Min.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DAE29C1-EA95-3303-69DD-8D94159F8209}"/>
              </a:ext>
            </a:extLst>
          </p:cNvPr>
          <p:cNvSpPr txBox="1"/>
          <p:nvPr/>
        </p:nvSpPr>
        <p:spPr>
          <a:xfrm>
            <a:off x="8327366" y="6119004"/>
            <a:ext cx="3755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https://openclipart.org/image/2400px/svg_to_png/153631/penholder.png</a:t>
            </a:r>
          </a:p>
        </p:txBody>
      </p:sp>
    </p:spTree>
    <p:extLst>
      <p:ext uri="{BB962C8B-B14F-4D97-AF65-F5344CB8AC3E}">
        <p14:creationId xmlns:p14="http://schemas.microsoft.com/office/powerpoint/2010/main" val="82408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6F863-17EB-4BF6-90EA-D7A70A24E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6965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Wann finden wir etwas schön?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B8E63DF9-F05B-394B-A569-351A0AF56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i="1" dirty="0"/>
              <a:t>einfügen: </a:t>
            </a:r>
          </a:p>
          <a:p>
            <a:pPr marL="0" indent="0" algn="ctr">
              <a:buNone/>
            </a:pPr>
            <a:br>
              <a:rPr lang="de-DE" i="1" dirty="0"/>
            </a:br>
            <a:r>
              <a:rPr lang="de-DE" i="1" dirty="0"/>
              <a:t>Video „</a:t>
            </a:r>
            <a:r>
              <a:rPr lang="de-DE" i="1" dirty="0" err="1"/>
              <a:t>Knietzsche</a:t>
            </a:r>
            <a:r>
              <a:rPr lang="de-DE" i="1" dirty="0"/>
              <a:t> und die Schönheit“</a:t>
            </a:r>
          </a:p>
          <a:p>
            <a:pPr marL="0" indent="0" algn="ctr">
              <a:buNone/>
            </a:pPr>
            <a:r>
              <a:rPr lang="de-DE" i="1" dirty="0"/>
              <a:t>https://www.planet-schule.de/schwerpunkt/knietzsche-der-kleinste-philosoph-der-welt/knietzsche-und-die-schoenheit-film-100.html</a:t>
            </a:r>
          </a:p>
          <a:p>
            <a:pPr marL="0" indent="0" algn="ctr">
              <a:buNone/>
            </a:pP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1385546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4DBE3F-DBC6-44EB-8ECD-4CE0751F4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690" y="63289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Frau aus dem </a:t>
            </a:r>
            <a:r>
              <a:rPr lang="de-DE" b="1" dirty="0" err="1"/>
              <a:t>Padaung</a:t>
            </a:r>
            <a:r>
              <a:rPr lang="de-DE" b="1" dirty="0"/>
              <a:t>-Stamm (Myanmar)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574A0C4-3D37-6877-967F-21EC96A4B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5750" y="1433863"/>
            <a:ext cx="4178051" cy="3990273"/>
          </a:xfrm>
          <a:prstGeom prst="rect">
            <a:avLst/>
          </a:prstGeom>
        </p:spPr>
      </p:pic>
      <p:pic>
        <p:nvPicPr>
          <p:cNvPr id="10" name="Inhaltsplatzhalter 9">
            <a:extLst>
              <a:ext uri="{FF2B5EF4-FFF2-40B4-BE49-F238E27FC236}">
                <a16:creationId xmlns:a16="http://schemas.microsoft.com/office/drawing/2014/main" id="{C2D5B784-3BB6-124B-03B4-D17F691A86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710" y="1292215"/>
            <a:ext cx="3710796" cy="5566194"/>
          </a:xfr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39754A69-F3E9-9595-960E-C01988BA921D}"/>
              </a:ext>
            </a:extLst>
          </p:cNvPr>
          <p:cNvSpPr txBox="1"/>
          <p:nvPr/>
        </p:nvSpPr>
        <p:spPr>
          <a:xfrm>
            <a:off x="4738776" y="5883215"/>
            <a:ext cx="3209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CC BY 2.0: </a:t>
            </a:r>
            <a:r>
              <a:rPr lang="nb-NO" dirty="0">
                <a:hlinkClick r:id="rId5"/>
              </a:rPr>
              <a:t>Steve Evans</a:t>
            </a:r>
            <a:r>
              <a:rPr lang="nb-NO" dirty="0"/>
              <a:t> - </a:t>
            </a:r>
            <a:r>
              <a:rPr lang="nb-NO" dirty="0">
                <a:hlinkClick r:id="rId6"/>
              </a:rPr>
              <a:t>https://www.flickr.com/photos/babasteve/351227116/</a:t>
            </a:r>
            <a:endParaRPr lang="de-DE" dirty="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D82F1C22-CDDC-C88C-7FBA-CCEC37D70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2918" y="5523681"/>
            <a:ext cx="281796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{{</a:t>
            </a: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published|author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=TUBS |date=26.04.2011 |</a:t>
            </a: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url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=https://commons.wikimedia.org/wiki/File:Myanmar_on_the_globe_(Southeast_Asia_centered).svg |title=</a:t>
            </a:r>
            <a:r>
              <a:rPr lang="de-DE" sz="1000" b="1" dirty="0"/>
              <a:t>Myanmar on </a:t>
            </a:r>
            <a:r>
              <a:rPr lang="de-DE" sz="1000" b="1" dirty="0" err="1"/>
              <a:t>the</a:t>
            </a:r>
            <a:r>
              <a:rPr lang="de-DE" sz="1000" b="1" dirty="0"/>
              <a:t> </a:t>
            </a:r>
            <a:r>
              <a:rPr lang="de-DE" sz="1000" b="1" dirty="0" err="1"/>
              <a:t>globe</a:t>
            </a:r>
            <a:endParaRPr lang="de-DE" sz="10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|</a:t>
            </a: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org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</a:t>
            </a: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wikimedia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de-DE" altLang="de-DE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commons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}} 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2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75524BEE-F5FC-4F9A-B9A3-AD915F85D2BB}"/>
              </a:ext>
            </a:extLst>
          </p:cNvPr>
          <p:cNvSpPr txBox="1"/>
          <p:nvPr/>
        </p:nvSpPr>
        <p:spPr>
          <a:xfrm>
            <a:off x="7236592" y="698537"/>
            <a:ext cx="4566249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Schönheitsideale im Wandel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BB8E434-0325-9035-A43B-FDC5E94276E7}"/>
              </a:ext>
            </a:extLst>
          </p:cNvPr>
          <p:cNvSpPr txBox="1"/>
          <p:nvPr/>
        </p:nvSpPr>
        <p:spPr>
          <a:xfrm>
            <a:off x="7315201" y="2655837"/>
            <a:ext cx="4566175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3200" u="sng" dirty="0"/>
              <a:t>Arbeitsauftrag</a:t>
            </a:r>
            <a:r>
              <a:rPr lang="de-DE" sz="3200" dirty="0"/>
              <a:t>:</a:t>
            </a:r>
            <a:br>
              <a:rPr lang="de-DE" sz="3200" dirty="0"/>
            </a:br>
            <a:r>
              <a:rPr lang="de-DE" sz="3200" dirty="0"/>
              <a:t>Bringe die Bilder von Schönheitsidealen in die richtige zeitliche Abfolge!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7F5D67B-0C6B-9D1D-72C7-8E84496055C8}"/>
              </a:ext>
            </a:extLst>
          </p:cNvPr>
          <p:cNvSpPr txBox="1"/>
          <p:nvPr/>
        </p:nvSpPr>
        <p:spPr>
          <a:xfrm>
            <a:off x="914398" y="2990476"/>
            <a:ext cx="537138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/>
              <a:t>einfügen: Bilder aus Datei „20_Idealeimwandel_Zeitstr“  von der FWU DVD „</a:t>
            </a:r>
            <a:r>
              <a:rPr lang="de-DE" i="1" dirty="0" err="1"/>
              <a:t>Wa</a:t>
            </a:r>
            <a:r>
              <a:rPr lang="de-DE" i="1" dirty="0"/>
              <a:t>(h)</a:t>
            </a:r>
            <a:r>
              <a:rPr lang="de-DE" i="1" dirty="0" err="1"/>
              <a:t>re</a:t>
            </a:r>
            <a:r>
              <a:rPr lang="de-DE" i="1" dirty="0"/>
              <a:t> Schönheit“ </a:t>
            </a:r>
          </a:p>
          <a:p>
            <a:pPr algn="ctr"/>
            <a:r>
              <a:rPr lang="de-DE" i="1" dirty="0"/>
              <a:t>(Download über die Medienzentrale möglich)</a:t>
            </a:r>
          </a:p>
          <a:p>
            <a:pPr algn="ctr"/>
            <a:r>
              <a:rPr lang="de-DE" i="1" dirty="0"/>
              <a:t>oder selbst recherchierte Darstellungen aus verschiedenen Kulturepochen (z.B. Steinzeit, Antike, Renaissance, Barock, 1950er, 1960er, 1980er bis heute?; auch Schönheitsideale von Männern berücksichtigen)</a:t>
            </a:r>
          </a:p>
        </p:txBody>
      </p:sp>
    </p:spTree>
    <p:extLst>
      <p:ext uri="{BB962C8B-B14F-4D97-AF65-F5344CB8AC3E}">
        <p14:creationId xmlns:p14="http://schemas.microsoft.com/office/powerpoint/2010/main" val="436482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D0C36C99-B531-5D51-7D33-42D97E463C9D}"/>
              </a:ext>
            </a:extLst>
          </p:cNvPr>
          <p:cNvSpPr txBox="1"/>
          <p:nvPr/>
        </p:nvSpPr>
        <p:spPr>
          <a:xfrm>
            <a:off x="5474105" y="2813090"/>
            <a:ext cx="6599470" cy="1454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 ist die Botschaft dieser Kampagne?</a:t>
            </a: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Von wem stammt sie?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 beurteilst du sie?</a:t>
            </a:r>
            <a:endParaRPr lang="de-D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209C101-18CB-6017-90BA-3E16AC2C280F}"/>
              </a:ext>
            </a:extLst>
          </p:cNvPr>
          <p:cNvSpPr txBox="1"/>
          <p:nvPr/>
        </p:nvSpPr>
        <p:spPr>
          <a:xfrm>
            <a:off x="948905" y="2768747"/>
            <a:ext cx="33643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i="1" dirty="0"/>
              <a:t>einfügen:</a:t>
            </a:r>
          </a:p>
          <a:p>
            <a:pPr algn="ctr"/>
            <a:r>
              <a:rPr lang="de-DE" i="1" dirty="0" err="1"/>
              <a:t>Bodyshop</a:t>
            </a:r>
            <a:r>
              <a:rPr lang="de-DE" i="1" dirty="0"/>
              <a:t>-Kampagnenbild</a:t>
            </a:r>
            <a:br>
              <a:rPr lang="de-DE" i="1" dirty="0"/>
            </a:br>
            <a:r>
              <a:rPr lang="de-DE" i="1" dirty="0"/>
              <a:t>„</a:t>
            </a:r>
            <a:r>
              <a:rPr lang="de-DE" i="1" dirty="0" err="1"/>
              <a:t>There</a:t>
            </a:r>
            <a:r>
              <a:rPr lang="de-DE" i="1" dirty="0"/>
              <a:t> </a:t>
            </a:r>
            <a:r>
              <a:rPr lang="de-DE" i="1" dirty="0" err="1"/>
              <a:t>are</a:t>
            </a:r>
            <a:r>
              <a:rPr lang="de-DE" i="1" dirty="0"/>
              <a:t> 3 </a:t>
            </a:r>
            <a:r>
              <a:rPr lang="de-DE" i="1" dirty="0" err="1"/>
              <a:t>billion</a:t>
            </a:r>
            <a:r>
              <a:rPr lang="de-DE" i="1" dirty="0"/>
              <a:t> </a:t>
            </a:r>
            <a:r>
              <a:rPr lang="de-DE" i="1" dirty="0" err="1"/>
              <a:t>women</a:t>
            </a:r>
            <a:r>
              <a:rPr lang="de-DE" i="1" dirty="0"/>
              <a:t> </a:t>
            </a:r>
            <a:r>
              <a:rPr lang="de-DE" i="1" dirty="0" err="1"/>
              <a:t>who</a:t>
            </a:r>
            <a:r>
              <a:rPr lang="de-DE" i="1" dirty="0"/>
              <a:t> </a:t>
            </a:r>
            <a:r>
              <a:rPr lang="de-DE" i="1" dirty="0" err="1"/>
              <a:t>don‘t</a:t>
            </a:r>
            <a:r>
              <a:rPr lang="de-DE" i="1" dirty="0"/>
              <a:t> </a:t>
            </a:r>
            <a:r>
              <a:rPr lang="de-DE" i="1" dirty="0" err="1"/>
              <a:t>look</a:t>
            </a:r>
            <a:r>
              <a:rPr lang="de-DE" i="1" dirty="0"/>
              <a:t> like </a:t>
            </a:r>
            <a:r>
              <a:rPr lang="de-DE" i="1" dirty="0" err="1"/>
              <a:t>supermodels</a:t>
            </a:r>
            <a:r>
              <a:rPr lang="de-DE" i="1" dirty="0"/>
              <a:t> and </a:t>
            </a:r>
            <a:r>
              <a:rPr lang="de-DE" i="1" dirty="0" err="1"/>
              <a:t>only</a:t>
            </a:r>
            <a:r>
              <a:rPr lang="de-DE" i="1" dirty="0"/>
              <a:t> 8 </a:t>
            </a:r>
            <a:r>
              <a:rPr lang="de-DE" i="1" dirty="0" err="1"/>
              <a:t>who</a:t>
            </a:r>
            <a:r>
              <a:rPr lang="de-DE" i="1" dirty="0"/>
              <a:t> do.“</a:t>
            </a:r>
          </a:p>
        </p:txBody>
      </p:sp>
    </p:spTree>
    <p:extLst>
      <p:ext uri="{BB962C8B-B14F-4D97-AF65-F5344CB8AC3E}">
        <p14:creationId xmlns:p14="http://schemas.microsoft.com/office/powerpoint/2010/main" val="310731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9A2240-639B-783B-B2D2-300CA87577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Was können Bildbearbeitungsprogramme?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E69113A-5F38-64C9-E1A2-E00328DEE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i="1" dirty="0"/>
              <a:t>einfügen:</a:t>
            </a:r>
          </a:p>
          <a:p>
            <a:pPr marL="0" indent="0" algn="ctr">
              <a:buNone/>
            </a:pPr>
            <a:r>
              <a:rPr lang="de-DE" i="1" dirty="0"/>
              <a:t>Video von </a:t>
            </a:r>
            <a:r>
              <a:rPr lang="de-DE" i="1" dirty="0" err="1"/>
              <a:t>Fotoshop</a:t>
            </a:r>
            <a:r>
              <a:rPr lang="de-DE" i="1" dirty="0"/>
              <a:t>-Bearbeitung eines Gesichtes,</a:t>
            </a:r>
          </a:p>
          <a:p>
            <a:pPr marL="0" indent="0" algn="ctr">
              <a:buNone/>
            </a:pPr>
            <a:r>
              <a:rPr lang="de-DE" i="1" dirty="0"/>
              <a:t>z.B. von Beyoncé auf </a:t>
            </a:r>
            <a:r>
              <a:rPr lang="de-DE" i="1" dirty="0" err="1"/>
              <a:t>youtube</a:t>
            </a:r>
            <a:r>
              <a:rPr lang="de-DE" i="1" dirty="0"/>
              <a:t> oder „Dove </a:t>
            </a:r>
            <a:r>
              <a:rPr lang="de-DE" i="1" dirty="0" err="1"/>
              <a:t>evolution</a:t>
            </a:r>
            <a:r>
              <a:rPr lang="de-DE" i="1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527825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409C1FC-9563-8CB6-A414-45DEA72B5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i="1" dirty="0"/>
              <a:t>einfügen:</a:t>
            </a:r>
          </a:p>
          <a:p>
            <a:pPr marL="0" indent="0" algn="ctr">
              <a:buNone/>
            </a:pPr>
            <a:r>
              <a:rPr lang="de-DE" i="1" dirty="0"/>
              <a:t>Video von </a:t>
            </a:r>
            <a:r>
              <a:rPr lang="de-DE" i="1" dirty="0" err="1"/>
              <a:t>Fotoshop</a:t>
            </a:r>
            <a:r>
              <a:rPr lang="de-DE" i="1" dirty="0"/>
              <a:t>-Bearbeitung eines Körpers,</a:t>
            </a:r>
          </a:p>
          <a:p>
            <a:pPr marL="0" indent="0" algn="ctr">
              <a:buNone/>
            </a:pPr>
            <a:r>
              <a:rPr lang="de-DE" i="1" dirty="0"/>
              <a:t>z.B. „Body Evolution Model </a:t>
            </a:r>
            <a:r>
              <a:rPr lang="de-DE" i="1" dirty="0" err="1"/>
              <a:t>before</a:t>
            </a:r>
            <a:r>
              <a:rPr lang="de-DE" i="1" dirty="0"/>
              <a:t> and after“ auf </a:t>
            </a:r>
            <a:r>
              <a:rPr lang="de-DE" i="1" dirty="0" err="1"/>
              <a:t>youtube</a:t>
            </a:r>
            <a:r>
              <a:rPr lang="de-DE" i="1" dirty="0"/>
              <a:t> oder von Vergrößerung von Muskeln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FD825D26-F585-5425-E0AD-76B133DD7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Was können Bildbearbeitungsprogramme?</a:t>
            </a:r>
          </a:p>
        </p:txBody>
      </p:sp>
    </p:spTree>
    <p:extLst>
      <p:ext uri="{BB962C8B-B14F-4D97-AF65-F5344CB8AC3E}">
        <p14:creationId xmlns:p14="http://schemas.microsoft.com/office/powerpoint/2010/main" val="1038145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FE39BECB-4C30-DCC9-D34C-796AE5DE9F87}"/>
              </a:ext>
            </a:extLst>
          </p:cNvPr>
          <p:cNvSpPr txBox="1">
            <a:spLocks/>
          </p:cNvSpPr>
          <p:nvPr/>
        </p:nvSpPr>
        <p:spPr>
          <a:xfrm>
            <a:off x="468702" y="1857615"/>
            <a:ext cx="11254596" cy="471571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de-D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 welcher </a:t>
            </a:r>
            <a:r>
              <a:rPr lang="de-DE" sz="4000" dirty="0"/>
              <a:t>Körperform glaubten Männer bei Umfragen wohl, dass sie maximalen Erfolg beim anderen Geschlecht garantiere? </a:t>
            </a:r>
          </a:p>
          <a:p>
            <a:pPr algn="just"/>
            <a:r>
              <a:rPr lang="de-DE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 welcher </a:t>
            </a:r>
            <a:r>
              <a:rPr lang="de-DE" sz="4000" dirty="0"/>
              <a:t>Körperform glaubten Frauen bei Umfragen wohl, dass sie maximalen Erfolg beim anderen Geschlecht garantiere? </a:t>
            </a:r>
          </a:p>
          <a:p>
            <a:pPr algn="just"/>
            <a:r>
              <a:rPr lang="de-DE" sz="4000" b="1" dirty="0"/>
              <a:t>Schätzten Männer und Frauen richtig ein, was dem anderen Geschlecht gefällt?</a:t>
            </a:r>
            <a:endParaRPr lang="de-DE" sz="40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FF0A3B2-8CE9-7FAA-2065-5D41A615793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/>
              <a:t>Ideal und Qual</a:t>
            </a:r>
          </a:p>
        </p:txBody>
      </p:sp>
    </p:spTree>
    <p:extLst>
      <p:ext uri="{BB962C8B-B14F-4D97-AF65-F5344CB8AC3E}">
        <p14:creationId xmlns:p14="http://schemas.microsoft.com/office/powerpoint/2010/main" val="67217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1274</Words>
  <Application>Microsoft Office PowerPoint</Application>
  <PresentationFormat>Breitbild</PresentationFormat>
  <Paragraphs>99</Paragraphs>
  <Slides>14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1" baseType="lpstr">
      <vt:lpstr>Arial</vt:lpstr>
      <vt:lpstr>Arial Unicode MS</vt:lpstr>
      <vt:lpstr>Calibri</vt:lpstr>
      <vt:lpstr>Calibri Light</vt:lpstr>
      <vt:lpstr>Symbol</vt:lpstr>
      <vt:lpstr>Times New Roman</vt:lpstr>
      <vt:lpstr>Office</vt:lpstr>
      <vt:lpstr>7. Klasse - Lernbereich 1:  Auf dem Weg zu mir selbst – Herausforderungen im Jugendalter </vt:lpstr>
      <vt:lpstr>PowerPoint-Präsentation</vt:lpstr>
      <vt:lpstr>Wann finden wir etwas schön?</vt:lpstr>
      <vt:lpstr>Frau aus dem Padaung-Stamm (Myanmar)</vt:lpstr>
      <vt:lpstr>PowerPoint-Präsentation</vt:lpstr>
      <vt:lpstr>PowerPoint-Präsentation</vt:lpstr>
      <vt:lpstr>Was können Bildbearbeitungsprogramme?</vt:lpstr>
      <vt:lpstr>Was können Bildbearbeitungsprogramme?</vt:lpstr>
      <vt:lpstr>Ideal und Qual</vt:lpstr>
      <vt:lpstr>Reflexion: Mein Verhältnis zu meinem Körper</vt:lpstr>
      <vt:lpstr>Die Rolle von sozialen Medien</vt:lpstr>
      <vt:lpstr>DinA4-Challenge: Beurteile diese Challenge!</vt:lpstr>
      <vt:lpstr>Wie würdest du darauf reagieren, wenn du eine solche Challenge erhältst?</vt:lpstr>
      <vt:lpstr>Kreative Vertiefung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Sturm, Katharina</dc:creator>
  <cp:lastModifiedBy>Sturm, Katharina</cp:lastModifiedBy>
  <cp:revision>30</cp:revision>
  <dcterms:created xsi:type="dcterms:W3CDTF">2021-07-01T06:28:01Z</dcterms:created>
  <dcterms:modified xsi:type="dcterms:W3CDTF">2023-09-11T06:36:45Z</dcterms:modified>
</cp:coreProperties>
</file>