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wdp" ContentType="image/vnd.ms-photo"/>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2"/>
  </p:notes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52773" autoAdjust="0"/>
  </p:normalViewPr>
  <p:slideViewPr>
    <p:cSldViewPr>
      <p:cViewPr varScale="1">
        <p:scale>
          <a:sx n="39" d="100"/>
          <a:sy n="39" d="100"/>
        </p:scale>
        <p:origin x="-2058" y="-10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hdphoto1.wdp>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de-DE"/>
          </a:p>
        </p:txBody>
      </p:sp>
      <p:sp>
        <p:nvSpPr>
          <p:cNvPr id="3" name="Datumsplatzhalt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6D2AEE38-45CF-4788-A415-5374D5EE9DCB}" type="datetimeFigureOut">
              <a:rPr lang="de-DE" smtClean="0"/>
              <a:t>03.06.2016</a:t>
            </a:fld>
            <a:endParaRPr lang="de-DE"/>
          </a:p>
        </p:txBody>
      </p:sp>
      <p:sp>
        <p:nvSpPr>
          <p:cNvPr id="4" name="Folienbildplatzhalt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de-DE"/>
          </a:p>
        </p:txBody>
      </p:sp>
      <p:sp>
        <p:nvSpPr>
          <p:cNvPr id="5" name="Notizenplatzhalt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6" name="Fußzeilenplatzhalt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de-DE"/>
          </a:p>
        </p:txBody>
      </p:sp>
      <p:sp>
        <p:nvSpPr>
          <p:cNvPr id="7" name="Foliennummernplatzhalt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194D412B-4519-462B-8BBE-6F471812F5FE}" type="slidenum">
              <a:rPr lang="de-DE" smtClean="0"/>
              <a:t>‹Nr.›</a:t>
            </a:fld>
            <a:endParaRPr lang="de-DE"/>
          </a:p>
        </p:txBody>
      </p:sp>
    </p:spTree>
    <p:extLst>
      <p:ext uri="{BB962C8B-B14F-4D97-AF65-F5344CB8AC3E}">
        <p14:creationId xmlns:p14="http://schemas.microsoft.com/office/powerpoint/2010/main" val="317522394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Unterricht</a:t>
            </a:r>
            <a:r>
              <a:rPr lang="de-DE" baseline="0" dirty="0" smtClean="0"/>
              <a:t> braucht Struktur. Klarheit ist eines der wichtigsten Prinzipien guten Unterrichts. Das betrifft nicht nur die einzelne Stunde, sondern den Gang über die Jahre hinweg. Dabei schauen wir mal auf das Ganze:</a:t>
            </a:r>
            <a:endParaRPr lang="de-DE" dirty="0"/>
          </a:p>
        </p:txBody>
      </p:sp>
      <p:sp>
        <p:nvSpPr>
          <p:cNvPr id="4" name="Foliennummernplatzhalter 3"/>
          <p:cNvSpPr>
            <a:spLocks noGrp="1"/>
          </p:cNvSpPr>
          <p:nvPr>
            <p:ph type="sldNum" sz="quarter" idx="10"/>
          </p:nvPr>
        </p:nvSpPr>
        <p:spPr/>
        <p:txBody>
          <a:bodyPr/>
          <a:lstStyle/>
          <a:p>
            <a:fld id="{194D412B-4519-462B-8BBE-6F471812F5FE}" type="slidenum">
              <a:rPr lang="de-DE" smtClean="0"/>
              <a:t>2</a:t>
            </a:fld>
            <a:endParaRPr lang="de-DE"/>
          </a:p>
        </p:txBody>
      </p:sp>
    </p:spTree>
    <p:extLst>
      <p:ext uri="{BB962C8B-B14F-4D97-AF65-F5344CB8AC3E}">
        <p14:creationId xmlns:p14="http://schemas.microsoft.com/office/powerpoint/2010/main" val="255582917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Wir wählen</a:t>
            </a:r>
            <a:r>
              <a:rPr lang="de-DE" baseline="0" dirty="0" smtClean="0"/>
              <a:t> den Gegenstandsbereich Jesus Christus aus – schließlich ist er die Mitte unseres Glaubens. </a:t>
            </a:r>
            <a:r>
              <a:rPr lang="de-DE" dirty="0" smtClean="0"/>
              <a:t>Das sollen die Schülerinnen und Schüler im Idealfall nach dem Unterricht </a:t>
            </a:r>
            <a:r>
              <a:rPr lang="de-DE" dirty="0" smtClean="0"/>
              <a:t>erkannt haben. </a:t>
            </a:r>
            <a:r>
              <a:rPr lang="de-DE" dirty="0" smtClean="0"/>
              <a:t>Worauf</a:t>
            </a:r>
            <a:r>
              <a:rPr lang="de-DE" baseline="0" dirty="0" smtClean="0"/>
              <a:t> aus den früheren Jahren </a:t>
            </a:r>
            <a:r>
              <a:rPr lang="de-DE" baseline="0" dirty="0" smtClean="0"/>
              <a:t>kann </a:t>
            </a:r>
            <a:r>
              <a:rPr lang="de-DE" baseline="0" dirty="0" smtClean="0"/>
              <a:t>man </a:t>
            </a:r>
            <a:r>
              <a:rPr lang="de-DE" baseline="0" dirty="0" smtClean="0"/>
              <a:t>dabei aufbauen</a:t>
            </a:r>
            <a:r>
              <a:rPr lang="de-DE" baseline="0" dirty="0" smtClean="0"/>
              <a:t>? </a:t>
            </a:r>
            <a:r>
              <a:rPr lang="de-DE" baseline="0" dirty="0" smtClean="0"/>
              <a:t>Wir beschränken uns hier nur auf den Gegenstandsbereich Jesus Christus; auch in anderen Gegenstandbereichen kommt Jesus Christus natürlich zur Sprache. </a:t>
            </a:r>
          </a:p>
          <a:p>
            <a:endParaRPr lang="de-DE" baseline="0" dirty="0" smtClean="0"/>
          </a:p>
          <a:p>
            <a:r>
              <a:rPr lang="de-DE" baseline="0" dirty="0" smtClean="0"/>
              <a:t>Diskutieren </a:t>
            </a:r>
            <a:r>
              <a:rPr lang="de-DE" baseline="0" dirty="0" smtClean="0"/>
              <a:t>Sie in der Gruppe, schlagen Sie u. U. auch im Lehrplan nach (www.lehrplanplus.bayern.de bzw. Druckversion des Schulkommissariats)! Klicken Sie erst nach der </a:t>
            </a:r>
            <a:r>
              <a:rPr lang="de-DE" baseline="0" dirty="0" smtClean="0"/>
              <a:t>Diskussion weiter</a:t>
            </a:r>
            <a:r>
              <a:rPr lang="de-DE" baseline="0" dirty="0" smtClean="0"/>
              <a:t>. In Rot sehen Sie die Kompetenzerwartungen, die sich auf die Kompetenzerwartung in 10/4 beziehen. Wenn Sie an einer anderen Schulart als dem Gymnasium unterrichten: Sie könnten eine solche Zusammenstellung für Ihren Lehrplan selbst erstellen. Wenn Sie im Gymnasium unterrichten: Ihre Fachschaft könnte arbeitsteilig die anderen Gegenstandsbereiche bearbeiten.</a:t>
            </a:r>
            <a:endParaRPr lang="de-DE" dirty="0"/>
          </a:p>
        </p:txBody>
      </p:sp>
      <p:sp>
        <p:nvSpPr>
          <p:cNvPr id="4" name="Foliennummernplatzhalter 3"/>
          <p:cNvSpPr>
            <a:spLocks noGrp="1"/>
          </p:cNvSpPr>
          <p:nvPr>
            <p:ph type="sldNum" sz="quarter" idx="10"/>
          </p:nvPr>
        </p:nvSpPr>
        <p:spPr/>
        <p:txBody>
          <a:bodyPr/>
          <a:lstStyle/>
          <a:p>
            <a:fld id="{194D412B-4519-462B-8BBE-6F471812F5FE}" type="slidenum">
              <a:rPr lang="de-DE" smtClean="0"/>
              <a:t>3</a:t>
            </a:fld>
            <a:endParaRPr lang="de-DE"/>
          </a:p>
        </p:txBody>
      </p:sp>
    </p:spTree>
    <p:extLst>
      <p:ext uri="{BB962C8B-B14F-4D97-AF65-F5344CB8AC3E}">
        <p14:creationId xmlns:p14="http://schemas.microsoft.com/office/powerpoint/2010/main" val="99033082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Hier haben wir keine direkten Anknüpfungspunkte gefunden. Neuland</a:t>
            </a:r>
            <a:r>
              <a:rPr lang="de-DE" dirty="0" smtClean="0"/>
              <a:t>? Diskutieren</a:t>
            </a:r>
            <a:r>
              <a:rPr lang="de-DE" baseline="0" dirty="0" smtClean="0"/>
              <a:t> Sie!</a:t>
            </a:r>
            <a:endParaRPr lang="de-DE" dirty="0"/>
          </a:p>
        </p:txBody>
      </p:sp>
      <p:sp>
        <p:nvSpPr>
          <p:cNvPr id="4" name="Foliennummernplatzhalter 3"/>
          <p:cNvSpPr>
            <a:spLocks noGrp="1"/>
          </p:cNvSpPr>
          <p:nvPr>
            <p:ph type="sldNum" sz="quarter" idx="10"/>
          </p:nvPr>
        </p:nvSpPr>
        <p:spPr/>
        <p:txBody>
          <a:bodyPr/>
          <a:lstStyle/>
          <a:p>
            <a:fld id="{194D412B-4519-462B-8BBE-6F471812F5FE}" type="slidenum">
              <a:rPr lang="de-DE" smtClean="0"/>
              <a:t>7</a:t>
            </a:fld>
            <a:endParaRPr lang="de-DE"/>
          </a:p>
        </p:txBody>
      </p:sp>
    </p:spTree>
    <p:extLst>
      <p:ext uri="{BB962C8B-B14F-4D97-AF65-F5344CB8AC3E}">
        <p14:creationId xmlns:p14="http://schemas.microsoft.com/office/powerpoint/2010/main" val="118314123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Insbesondere die Kompetenzerwartungen in Bezug auf das </a:t>
            </a:r>
            <a:r>
              <a:rPr lang="de-DE" sz="1200" i="1" kern="1200" dirty="0" smtClean="0">
                <a:solidFill>
                  <a:schemeClr val="tx1"/>
                </a:solidFill>
                <a:effectLst/>
                <a:latin typeface="+mn-lt"/>
                <a:ea typeface="+mn-ea"/>
                <a:cs typeface="+mn-cs"/>
              </a:rPr>
              <a:t>Selbstverständnis Jesu</a:t>
            </a:r>
            <a:r>
              <a:rPr lang="de-DE" sz="1200" kern="1200" dirty="0" smtClean="0">
                <a:solidFill>
                  <a:schemeClr val="tx1"/>
                </a:solidFill>
                <a:effectLst/>
                <a:latin typeface="+mn-lt"/>
                <a:ea typeface="+mn-ea"/>
                <a:cs typeface="+mn-cs"/>
              </a:rPr>
              <a:t> und seine </a:t>
            </a:r>
            <a:r>
              <a:rPr lang="de-DE" sz="1200" i="1" kern="1200" dirty="0" smtClean="0">
                <a:solidFill>
                  <a:schemeClr val="tx1"/>
                </a:solidFill>
                <a:effectLst/>
                <a:latin typeface="+mn-lt"/>
                <a:ea typeface="+mn-ea"/>
                <a:cs typeface="+mn-cs"/>
              </a:rPr>
              <a:t>Auferstehung als das Kriterium für christliche Hoffnung </a:t>
            </a:r>
            <a:r>
              <a:rPr lang="de-DE" sz="1200" kern="1200" dirty="0" smtClean="0">
                <a:solidFill>
                  <a:schemeClr val="tx1"/>
                </a:solidFill>
                <a:effectLst/>
                <a:latin typeface="+mn-lt"/>
                <a:ea typeface="+mn-ea"/>
                <a:cs typeface="+mn-cs"/>
              </a:rPr>
              <a:t> werden wesentlich im Unterricht der 6. und der 8. Klasse entwickelt. Die dort entwickelten Kompetenzen müssen also bei den Schülern besondere Wichtigkeit </a:t>
            </a:r>
            <a:r>
              <a:rPr lang="de-DE" sz="1200" kern="1200" dirty="0" smtClean="0">
                <a:solidFill>
                  <a:schemeClr val="tx1"/>
                </a:solidFill>
                <a:effectLst/>
                <a:latin typeface="+mn-lt"/>
                <a:ea typeface="+mn-ea"/>
                <a:cs typeface="+mn-cs"/>
              </a:rPr>
              <a:t>erlangen. Sinnvollerweise werden sie</a:t>
            </a:r>
            <a:r>
              <a:rPr lang="de-DE" sz="1200" kern="1200" baseline="0" dirty="0" smtClean="0">
                <a:solidFill>
                  <a:schemeClr val="tx1"/>
                </a:solidFill>
                <a:effectLst/>
                <a:latin typeface="+mn-lt"/>
                <a:ea typeface="+mn-ea"/>
                <a:cs typeface="+mn-cs"/>
              </a:rPr>
              <a:t> </a:t>
            </a:r>
            <a:r>
              <a:rPr lang="de-DE" sz="1200" kern="1200" dirty="0" smtClean="0">
                <a:solidFill>
                  <a:schemeClr val="tx1"/>
                </a:solidFill>
                <a:effectLst/>
                <a:latin typeface="+mn-lt"/>
                <a:ea typeface="+mn-ea"/>
                <a:cs typeface="+mn-cs"/>
              </a:rPr>
              <a:t>auch </a:t>
            </a:r>
            <a:r>
              <a:rPr lang="de-DE" sz="1200" kern="1200" dirty="0" smtClean="0">
                <a:solidFill>
                  <a:schemeClr val="tx1"/>
                </a:solidFill>
                <a:effectLst/>
                <a:latin typeface="+mn-lt"/>
                <a:ea typeface="+mn-ea"/>
                <a:cs typeface="+mn-cs"/>
              </a:rPr>
              <a:t>in der 7. und 9. Klasse, in denen der Gegenstandsbereich nicht aufscheint, </a:t>
            </a:r>
            <a:r>
              <a:rPr lang="de-DE" sz="1200" kern="1200" dirty="0" smtClean="0">
                <a:solidFill>
                  <a:schemeClr val="tx1"/>
                </a:solidFill>
                <a:effectLst/>
                <a:latin typeface="+mn-lt"/>
                <a:ea typeface="+mn-ea"/>
                <a:cs typeface="+mn-cs"/>
              </a:rPr>
              <a:t>immer wieder aktiviert. </a:t>
            </a:r>
            <a:r>
              <a:rPr lang="de-DE" sz="1200" kern="1200" dirty="0" smtClean="0">
                <a:solidFill>
                  <a:schemeClr val="tx1"/>
                </a:solidFill>
                <a:effectLst/>
                <a:latin typeface="+mn-lt"/>
                <a:ea typeface="+mn-ea"/>
                <a:cs typeface="+mn-cs"/>
              </a:rPr>
              <a:t>Dies ist bei den Dingen, die mit dem Jahreskreis zu tun haben, in besonders guter Weise möglich und ebenso im Kontext von Markusevangelium und Bergpredigt. </a:t>
            </a:r>
          </a:p>
          <a:p>
            <a:endParaRPr lang="de-DE" dirty="0"/>
          </a:p>
        </p:txBody>
      </p:sp>
      <p:sp>
        <p:nvSpPr>
          <p:cNvPr id="4" name="Foliennummernplatzhalter 3"/>
          <p:cNvSpPr>
            <a:spLocks noGrp="1"/>
          </p:cNvSpPr>
          <p:nvPr>
            <p:ph type="sldNum" sz="quarter" idx="10"/>
          </p:nvPr>
        </p:nvSpPr>
        <p:spPr/>
        <p:txBody>
          <a:bodyPr/>
          <a:lstStyle/>
          <a:p>
            <a:fld id="{194D412B-4519-462B-8BBE-6F471812F5FE}" type="slidenum">
              <a:rPr lang="de-DE" smtClean="0"/>
              <a:t>8</a:t>
            </a:fld>
            <a:endParaRPr lang="de-DE"/>
          </a:p>
        </p:txBody>
      </p:sp>
    </p:spTree>
    <p:extLst>
      <p:ext uri="{BB962C8B-B14F-4D97-AF65-F5344CB8AC3E}">
        <p14:creationId xmlns:p14="http://schemas.microsoft.com/office/powerpoint/2010/main" val="265175169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In Bezug auf Ostern ist die Aufgabe der 6. </a:t>
            </a:r>
            <a:r>
              <a:rPr lang="de-DE" sz="1200" kern="1200" dirty="0" smtClean="0">
                <a:solidFill>
                  <a:schemeClr val="tx1"/>
                </a:solidFill>
                <a:effectLst/>
                <a:latin typeface="+mn-lt"/>
                <a:ea typeface="+mn-ea"/>
                <a:cs typeface="+mn-cs"/>
              </a:rPr>
              <a:t>Klasse, </a:t>
            </a:r>
            <a:r>
              <a:rPr lang="de-DE" sz="1200" kern="1200" dirty="0" smtClean="0">
                <a:solidFill>
                  <a:schemeClr val="tx1"/>
                </a:solidFill>
                <a:effectLst/>
                <a:latin typeface="+mn-lt"/>
                <a:ea typeface="+mn-ea"/>
                <a:cs typeface="+mn-cs"/>
              </a:rPr>
              <a:t>den erzählten Ablauf von Palmsonntag bis Ostern zu ordnen und deren </a:t>
            </a:r>
            <a:r>
              <a:rPr lang="de-DE" sz="1200" kern="1200" dirty="0" smtClean="0">
                <a:solidFill>
                  <a:schemeClr val="tx1"/>
                </a:solidFill>
                <a:effectLst/>
                <a:latin typeface="+mn-lt"/>
                <a:ea typeface="+mn-ea"/>
                <a:cs typeface="+mn-cs"/>
              </a:rPr>
              <a:t>theologischen und existentiellen Gehalt </a:t>
            </a:r>
            <a:r>
              <a:rPr lang="de-DE" sz="1200" kern="1200" dirty="0" smtClean="0">
                <a:solidFill>
                  <a:schemeClr val="tx1"/>
                </a:solidFill>
                <a:effectLst/>
                <a:latin typeface="+mn-lt"/>
                <a:ea typeface="+mn-ea"/>
                <a:cs typeface="+mn-cs"/>
              </a:rPr>
              <a:t>zu </a:t>
            </a:r>
            <a:r>
              <a:rPr lang="de-DE" sz="1200" kern="1200" dirty="0" smtClean="0">
                <a:solidFill>
                  <a:schemeClr val="tx1"/>
                </a:solidFill>
                <a:effectLst/>
                <a:latin typeface="+mn-lt"/>
                <a:ea typeface="+mn-ea"/>
                <a:cs typeface="+mn-cs"/>
              </a:rPr>
              <a:t>klarzumachen. </a:t>
            </a:r>
            <a:r>
              <a:rPr lang="de-DE" sz="1200" kern="1200" dirty="0" smtClean="0">
                <a:solidFill>
                  <a:schemeClr val="tx1"/>
                </a:solidFill>
                <a:effectLst/>
                <a:latin typeface="+mn-lt"/>
                <a:ea typeface="+mn-ea"/>
                <a:cs typeface="+mn-cs"/>
              </a:rPr>
              <a:t>Die 10. Klasse öffnet dann den eschatologischen Horizont. Beides: die Hoffnung des Einzelnen, die sich aus der Auferstehung speist, und die Perspektive des christlichen Glaubens </a:t>
            </a:r>
            <a:r>
              <a:rPr lang="de-DE" sz="1200" kern="1200" dirty="0" smtClean="0">
                <a:solidFill>
                  <a:schemeClr val="tx1"/>
                </a:solidFill>
                <a:effectLst/>
                <a:latin typeface="+mn-lt"/>
                <a:ea typeface="+mn-ea"/>
                <a:cs typeface="+mn-cs"/>
              </a:rPr>
              <a:t>der Kirche insgesamt </a:t>
            </a:r>
            <a:r>
              <a:rPr lang="de-DE" sz="1200" kern="1200" dirty="0" smtClean="0">
                <a:solidFill>
                  <a:schemeClr val="tx1"/>
                </a:solidFill>
                <a:effectLst/>
                <a:latin typeface="+mn-lt"/>
                <a:ea typeface="+mn-ea"/>
                <a:cs typeface="+mn-cs"/>
              </a:rPr>
              <a:t>sind aufeinander bezogen.</a:t>
            </a:r>
          </a:p>
          <a:p>
            <a:endParaRPr lang="de-DE" dirty="0"/>
          </a:p>
        </p:txBody>
      </p:sp>
      <p:sp>
        <p:nvSpPr>
          <p:cNvPr id="4" name="Foliennummernplatzhalter 3"/>
          <p:cNvSpPr>
            <a:spLocks noGrp="1"/>
          </p:cNvSpPr>
          <p:nvPr>
            <p:ph type="sldNum" sz="quarter" idx="10"/>
          </p:nvPr>
        </p:nvSpPr>
        <p:spPr/>
        <p:txBody>
          <a:bodyPr/>
          <a:lstStyle/>
          <a:p>
            <a:fld id="{194D412B-4519-462B-8BBE-6F471812F5FE}" type="slidenum">
              <a:rPr lang="de-DE" smtClean="0"/>
              <a:t>9</a:t>
            </a:fld>
            <a:endParaRPr lang="de-DE"/>
          </a:p>
        </p:txBody>
      </p:sp>
    </p:spTree>
    <p:extLst>
      <p:ext uri="{BB962C8B-B14F-4D97-AF65-F5344CB8AC3E}">
        <p14:creationId xmlns:p14="http://schemas.microsoft.com/office/powerpoint/2010/main" val="265175169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sz="1200" kern="1200" dirty="0" smtClean="0">
                <a:solidFill>
                  <a:schemeClr val="tx1"/>
                </a:solidFill>
                <a:effectLst/>
                <a:latin typeface="+mn-lt"/>
                <a:ea typeface="+mn-ea"/>
                <a:cs typeface="+mn-cs"/>
              </a:rPr>
              <a:t>Schwieriger ist die </a:t>
            </a:r>
            <a:r>
              <a:rPr lang="de-DE" sz="1200" kern="1200" dirty="0" smtClean="0">
                <a:solidFill>
                  <a:schemeClr val="tx1"/>
                </a:solidFill>
                <a:effectLst/>
                <a:latin typeface="+mn-lt"/>
                <a:ea typeface="+mn-ea"/>
                <a:cs typeface="+mn-cs"/>
              </a:rPr>
              <a:t>Weiterführung des theologischen Gehalts von </a:t>
            </a:r>
            <a:r>
              <a:rPr lang="de-DE" sz="1200" kern="1200" dirty="0" smtClean="0">
                <a:solidFill>
                  <a:schemeClr val="tx1"/>
                </a:solidFill>
                <a:effectLst/>
                <a:latin typeface="+mn-lt"/>
                <a:ea typeface="+mn-ea"/>
                <a:cs typeface="+mn-cs"/>
              </a:rPr>
              <a:t>Weihnachten, das in der 5. Klasse besprochen </a:t>
            </a:r>
            <a:r>
              <a:rPr lang="de-DE" sz="1200" kern="1200" dirty="0" smtClean="0">
                <a:solidFill>
                  <a:schemeClr val="tx1"/>
                </a:solidFill>
                <a:effectLst/>
                <a:latin typeface="+mn-lt"/>
                <a:ea typeface="+mn-ea"/>
                <a:cs typeface="+mn-cs"/>
              </a:rPr>
              <a:t>wird. Der </a:t>
            </a:r>
            <a:r>
              <a:rPr lang="de-DE" sz="1200" kern="1200" dirty="0" smtClean="0">
                <a:solidFill>
                  <a:schemeClr val="tx1"/>
                </a:solidFill>
                <a:effectLst/>
                <a:latin typeface="+mn-lt"/>
                <a:ea typeface="+mn-ea"/>
                <a:cs typeface="+mn-cs"/>
              </a:rPr>
              <a:t>Aspekt der </a:t>
            </a:r>
            <a:r>
              <a:rPr lang="de-DE" sz="1200" i="1" kern="1200" dirty="0" smtClean="0">
                <a:solidFill>
                  <a:schemeClr val="tx1"/>
                </a:solidFill>
                <a:effectLst/>
                <a:latin typeface="+mn-lt"/>
                <a:ea typeface="+mn-ea"/>
                <a:cs typeface="+mn-cs"/>
              </a:rPr>
              <a:t>Menschwerdung </a:t>
            </a:r>
            <a:r>
              <a:rPr lang="de-DE" sz="1200" kern="1200" dirty="0" smtClean="0">
                <a:solidFill>
                  <a:schemeClr val="tx1"/>
                </a:solidFill>
                <a:effectLst/>
                <a:latin typeface="+mn-lt"/>
                <a:ea typeface="+mn-ea"/>
                <a:cs typeface="+mn-cs"/>
              </a:rPr>
              <a:t>(theologisch besser wäre der Begriff </a:t>
            </a:r>
            <a:r>
              <a:rPr lang="de-DE" sz="1200" i="1" kern="1200" dirty="0" smtClean="0">
                <a:solidFill>
                  <a:schemeClr val="tx1"/>
                </a:solidFill>
                <a:effectLst/>
                <a:latin typeface="+mn-lt"/>
                <a:ea typeface="+mn-ea"/>
                <a:cs typeface="+mn-cs"/>
              </a:rPr>
              <a:t>Inkarnation</a:t>
            </a:r>
            <a:r>
              <a:rPr lang="de-DE" sz="1200" kern="1200" dirty="0" smtClean="0">
                <a:solidFill>
                  <a:schemeClr val="tx1"/>
                </a:solidFill>
                <a:effectLst/>
                <a:latin typeface="+mn-lt"/>
                <a:ea typeface="+mn-ea"/>
                <a:cs typeface="+mn-cs"/>
              </a:rPr>
              <a:t>) </a:t>
            </a:r>
            <a:r>
              <a:rPr lang="de-DE" sz="1200" kern="1200" dirty="0" smtClean="0">
                <a:solidFill>
                  <a:schemeClr val="tx1"/>
                </a:solidFill>
                <a:effectLst/>
                <a:latin typeface="+mn-lt"/>
                <a:ea typeface="+mn-ea"/>
                <a:cs typeface="+mn-cs"/>
              </a:rPr>
              <a:t>kann in der 5. Klasse </a:t>
            </a:r>
            <a:r>
              <a:rPr lang="de-DE" sz="1200" kern="1200" dirty="0" err="1" smtClean="0">
                <a:solidFill>
                  <a:schemeClr val="tx1"/>
                </a:solidFill>
                <a:effectLst/>
                <a:latin typeface="+mn-lt"/>
                <a:ea typeface="+mn-ea"/>
                <a:cs typeface="+mn-cs"/>
              </a:rPr>
              <a:t>realistischerweise</a:t>
            </a:r>
            <a:r>
              <a:rPr lang="de-DE" sz="1200" kern="1200" dirty="0" smtClean="0">
                <a:solidFill>
                  <a:schemeClr val="tx1"/>
                </a:solidFill>
                <a:effectLst/>
                <a:latin typeface="+mn-lt"/>
                <a:ea typeface="+mn-ea"/>
                <a:cs typeface="+mn-cs"/>
              </a:rPr>
              <a:t> </a:t>
            </a:r>
            <a:r>
              <a:rPr lang="de-DE" sz="1200" kern="1200" dirty="0" smtClean="0">
                <a:solidFill>
                  <a:schemeClr val="tx1"/>
                </a:solidFill>
                <a:effectLst/>
                <a:latin typeface="+mn-lt"/>
                <a:ea typeface="+mn-ea"/>
                <a:cs typeface="+mn-cs"/>
              </a:rPr>
              <a:t>nur sehr </a:t>
            </a:r>
            <a:r>
              <a:rPr lang="de-DE" sz="1200" kern="1200" dirty="0" err="1" smtClean="0">
                <a:solidFill>
                  <a:schemeClr val="tx1"/>
                </a:solidFill>
                <a:effectLst/>
                <a:latin typeface="+mn-lt"/>
                <a:ea typeface="+mn-ea"/>
                <a:cs typeface="+mn-cs"/>
              </a:rPr>
              <a:t>anfanghaft</a:t>
            </a:r>
            <a:r>
              <a:rPr lang="de-DE" sz="1200" kern="1200" dirty="0" smtClean="0">
                <a:solidFill>
                  <a:schemeClr val="tx1"/>
                </a:solidFill>
                <a:effectLst/>
                <a:latin typeface="+mn-lt"/>
                <a:ea typeface="+mn-ea"/>
                <a:cs typeface="+mn-cs"/>
              </a:rPr>
              <a:t> eingefangen </a:t>
            </a:r>
            <a:r>
              <a:rPr lang="de-DE" sz="1200" kern="1200" dirty="0" smtClean="0">
                <a:solidFill>
                  <a:schemeClr val="tx1"/>
                </a:solidFill>
                <a:effectLst/>
                <a:latin typeface="+mn-lt"/>
                <a:ea typeface="+mn-ea"/>
                <a:cs typeface="+mn-cs"/>
              </a:rPr>
              <a:t>werden. </a:t>
            </a:r>
            <a:r>
              <a:rPr lang="de-DE" sz="1200" kern="1200" dirty="0" smtClean="0">
                <a:solidFill>
                  <a:schemeClr val="tx1"/>
                </a:solidFill>
                <a:effectLst/>
                <a:latin typeface="+mn-lt"/>
                <a:ea typeface="+mn-ea"/>
                <a:cs typeface="+mn-cs"/>
              </a:rPr>
              <a:t>Hier wird der Unterricht der 10. Klasse relativ neu ansetzen müssen. Gut wäre es, wenn die Schülerinnen und Schüler die grundlegenden Texte aus Lukas schon </a:t>
            </a:r>
            <a:r>
              <a:rPr lang="de-DE" sz="1200" kern="1200" dirty="0" smtClean="0">
                <a:solidFill>
                  <a:schemeClr val="tx1"/>
                </a:solidFill>
                <a:effectLst/>
                <a:latin typeface="+mn-lt"/>
                <a:ea typeface="+mn-ea"/>
                <a:cs typeface="+mn-cs"/>
              </a:rPr>
              <a:t>kennen. Wenn </a:t>
            </a:r>
            <a:r>
              <a:rPr lang="de-DE" sz="1200" kern="1200" dirty="0" smtClean="0">
                <a:solidFill>
                  <a:schemeClr val="tx1"/>
                </a:solidFill>
                <a:effectLst/>
                <a:latin typeface="+mn-lt"/>
                <a:ea typeface="+mn-ea"/>
                <a:cs typeface="+mn-cs"/>
              </a:rPr>
              <a:t>man den Unterricht vom Ziel der 10. Klasse her orientiert, </a:t>
            </a:r>
            <a:r>
              <a:rPr lang="de-DE" sz="1200" kern="1200" dirty="0" smtClean="0">
                <a:solidFill>
                  <a:schemeClr val="tx1"/>
                </a:solidFill>
                <a:effectLst/>
                <a:latin typeface="+mn-lt"/>
                <a:ea typeface="+mn-ea"/>
                <a:cs typeface="+mn-cs"/>
              </a:rPr>
              <a:t>müssen die </a:t>
            </a:r>
            <a:r>
              <a:rPr lang="de-DE" sz="1200" kern="1200" dirty="0" smtClean="0">
                <a:solidFill>
                  <a:schemeClr val="tx1"/>
                </a:solidFill>
                <a:effectLst/>
                <a:latin typeface="+mn-lt"/>
                <a:ea typeface="+mn-ea"/>
                <a:cs typeface="+mn-cs"/>
              </a:rPr>
              <a:t>Schülerinnen und Schüler sich schon in der 5. Klasse mit der Frage, wer denn dieses Kind in der Krippe ist, </a:t>
            </a:r>
            <a:r>
              <a:rPr lang="de-DE" sz="1200" kern="1200" dirty="0" smtClean="0">
                <a:solidFill>
                  <a:schemeClr val="tx1"/>
                </a:solidFill>
                <a:effectLst/>
                <a:latin typeface="+mn-lt"/>
                <a:ea typeface="+mn-ea"/>
                <a:cs typeface="+mn-cs"/>
              </a:rPr>
              <a:t>auseinandersetzen. Es ist Gott,</a:t>
            </a:r>
            <a:r>
              <a:rPr lang="de-DE" sz="1200" kern="1200" baseline="0" dirty="0" smtClean="0">
                <a:solidFill>
                  <a:schemeClr val="tx1"/>
                </a:solidFill>
                <a:effectLst/>
                <a:latin typeface="+mn-lt"/>
                <a:ea typeface="+mn-ea"/>
                <a:cs typeface="+mn-cs"/>
              </a:rPr>
              <a:t> der wirklich Mensch </a:t>
            </a:r>
            <a:r>
              <a:rPr lang="de-DE" sz="1200" kern="1200" baseline="0" smtClean="0">
                <a:solidFill>
                  <a:schemeClr val="tx1"/>
                </a:solidFill>
                <a:effectLst/>
                <a:latin typeface="+mn-lt"/>
                <a:ea typeface="+mn-ea"/>
                <a:cs typeface="+mn-cs"/>
              </a:rPr>
              <a:t>wird. </a:t>
            </a:r>
            <a:r>
              <a:rPr lang="de-DE" sz="1200" kern="1200" smtClean="0">
                <a:solidFill>
                  <a:schemeClr val="tx1"/>
                </a:solidFill>
                <a:effectLst/>
                <a:latin typeface="+mn-lt"/>
                <a:ea typeface="+mn-ea"/>
                <a:cs typeface="+mn-cs"/>
              </a:rPr>
              <a:t>Diese </a:t>
            </a:r>
            <a:r>
              <a:rPr lang="de-DE" sz="1200" kern="1200" dirty="0" smtClean="0">
                <a:solidFill>
                  <a:schemeClr val="tx1"/>
                </a:solidFill>
                <a:effectLst/>
                <a:latin typeface="+mn-lt"/>
                <a:ea typeface="+mn-ea"/>
                <a:cs typeface="+mn-cs"/>
              </a:rPr>
              <a:t>Frage sollte den </a:t>
            </a:r>
            <a:r>
              <a:rPr lang="de-DE" sz="1200" kern="1200" dirty="0" smtClean="0">
                <a:solidFill>
                  <a:schemeClr val="tx1"/>
                </a:solidFill>
                <a:effectLst/>
                <a:latin typeface="+mn-lt"/>
                <a:ea typeface="+mn-ea"/>
                <a:cs typeface="+mn-cs"/>
              </a:rPr>
              <a:t>Mittelpunkt des Unterrichts </a:t>
            </a:r>
            <a:r>
              <a:rPr lang="de-DE" sz="1200" kern="1200" dirty="0" smtClean="0">
                <a:solidFill>
                  <a:schemeClr val="tx1"/>
                </a:solidFill>
                <a:effectLst/>
                <a:latin typeface="+mn-lt"/>
                <a:ea typeface="+mn-ea"/>
                <a:cs typeface="+mn-cs"/>
              </a:rPr>
              <a:t>bilden.</a:t>
            </a:r>
            <a:endParaRPr lang="de-DE" dirty="0"/>
          </a:p>
        </p:txBody>
      </p:sp>
      <p:sp>
        <p:nvSpPr>
          <p:cNvPr id="4" name="Foliennummernplatzhalter 3"/>
          <p:cNvSpPr>
            <a:spLocks noGrp="1"/>
          </p:cNvSpPr>
          <p:nvPr>
            <p:ph type="sldNum" sz="quarter" idx="10"/>
          </p:nvPr>
        </p:nvSpPr>
        <p:spPr/>
        <p:txBody>
          <a:bodyPr/>
          <a:lstStyle/>
          <a:p>
            <a:fld id="{194D412B-4519-462B-8BBE-6F471812F5FE}" type="slidenum">
              <a:rPr lang="de-DE" smtClean="0"/>
              <a:t>10</a:t>
            </a:fld>
            <a:endParaRPr lang="de-DE"/>
          </a:p>
        </p:txBody>
      </p:sp>
    </p:spTree>
    <p:extLst>
      <p:ext uri="{BB962C8B-B14F-4D97-AF65-F5344CB8AC3E}">
        <p14:creationId xmlns:p14="http://schemas.microsoft.com/office/powerpoint/2010/main" val="2651751692"/>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normAutofit/>
          </a:bodyPr>
          <a:lstStyle>
            <a:lvl1pPr>
              <a:defRPr sz="3600" b="1">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3" name="Untertitel 2"/>
          <p:cNvSpPr>
            <a:spLocks noGrp="1"/>
          </p:cNvSpPr>
          <p:nvPr>
            <p:ph type="subTitle" idx="1"/>
          </p:nvPr>
        </p:nvSpPr>
        <p:spPr>
          <a:xfrm>
            <a:off x="1371600" y="3886200"/>
            <a:ext cx="6400800" cy="1752600"/>
          </a:xfrm>
        </p:spPr>
        <p:txBody>
          <a:bodyPr>
            <a:normAutofit/>
          </a:bodyPr>
          <a:lstStyle>
            <a:lvl1pPr marL="0" indent="0" algn="ctr">
              <a:buNone/>
              <a:defRPr sz="2400">
                <a:solidFill>
                  <a:schemeClr val="tx1"/>
                </a:solidFill>
                <a:latin typeface="Arial" panose="020B0604020202020204" pitchFamily="34" charset="0"/>
                <a:cs typeface="Arial" panose="020B0604020202020204"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de-DE" smtClean="0"/>
              <a:t>Formatvorlage des Untertitelmasters durch Klicken bearbeiten</a:t>
            </a:r>
            <a:endParaRPr lang="de-DE" dirty="0"/>
          </a:p>
        </p:txBody>
      </p:sp>
      <p:pic>
        <p:nvPicPr>
          <p:cNvPr id="9"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10" name="Rechteck 9"/>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11"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2"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3"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772410660"/>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obj">
  <p:cSld name="8_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idx="1"/>
          </p:nvPr>
        </p:nvSpPr>
        <p:spPr/>
        <p:txBody>
          <a:body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a:xfrm>
            <a:off x="457200" y="6356350"/>
            <a:ext cx="2133600" cy="365125"/>
          </a:xfrm>
          <a:prstGeom prst="rect">
            <a:avLst/>
          </a:prstGeom>
        </p:spPr>
        <p:txBody>
          <a:bodyPr/>
          <a:lstStyle/>
          <a:p>
            <a:fld id="{0F459A5E-89BE-486E-B888-ACD03EA70FFC}" type="datetimeFigureOut">
              <a:rPr lang="de-DE" smtClean="0"/>
              <a:t>03.06.2016</a:t>
            </a:fld>
            <a:endParaRPr lang="de-DE"/>
          </a:p>
        </p:txBody>
      </p:sp>
      <p:sp>
        <p:nvSpPr>
          <p:cNvPr id="5" name="Fußzeilenplatzhalter 4"/>
          <p:cNvSpPr>
            <a:spLocks noGrp="1"/>
          </p:cNvSpPr>
          <p:nvPr>
            <p:ph type="ftr" sz="quarter" idx="11"/>
          </p:nvPr>
        </p:nvSpPr>
        <p:spPr>
          <a:xfrm>
            <a:off x="3124200" y="6356350"/>
            <a:ext cx="2895600" cy="365125"/>
          </a:xfrm>
          <a:prstGeom prst="rect">
            <a:avLst/>
          </a:prstGeom>
        </p:spPr>
        <p:txBody>
          <a:bodyPr/>
          <a:lstStyle/>
          <a:p>
            <a:endParaRPr lang="de-DE"/>
          </a:p>
        </p:txBody>
      </p:sp>
      <p:sp>
        <p:nvSpPr>
          <p:cNvPr id="6" name="Foliennummernplatzhalter 5"/>
          <p:cNvSpPr>
            <a:spLocks noGrp="1"/>
          </p:cNvSpPr>
          <p:nvPr>
            <p:ph type="sldNum" sz="quarter" idx="12"/>
          </p:nvPr>
        </p:nvSpPr>
        <p:spPr>
          <a:xfrm>
            <a:off x="6553200" y="6356350"/>
            <a:ext cx="2133600" cy="365125"/>
          </a:xfrm>
          <a:prstGeom prst="rect">
            <a:avLst/>
          </a:prstGeom>
        </p:spPr>
        <p:txBody>
          <a:bodyPr/>
          <a:lstStyle/>
          <a:p>
            <a:fld id="{FB2E9106-71D5-456B-ABB8-DBC245E89523}" type="slidenum">
              <a:rPr lang="de-DE" smtClean="0"/>
              <a:t>‹Nr.›</a:t>
            </a:fld>
            <a:endParaRPr lang="de-DE"/>
          </a:p>
        </p:txBody>
      </p:sp>
    </p:spTree>
    <p:extLst>
      <p:ext uri="{BB962C8B-B14F-4D97-AF65-F5344CB8AC3E}">
        <p14:creationId xmlns:p14="http://schemas.microsoft.com/office/powerpoint/2010/main" val="43376995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3" name="Inhaltsplatzhalter 2"/>
          <p:cNvSpPr>
            <a:spLocks noGrp="1"/>
          </p:cNvSpPr>
          <p:nvPr>
            <p:ph idx="1"/>
          </p:nvPr>
        </p:nvSpPr>
        <p:spPr>
          <a:xfrm>
            <a:off x="453970" y="1556792"/>
            <a:ext cx="8229600" cy="4525963"/>
          </a:xfrm>
        </p:spPr>
        <p:txBody>
          <a:bodyPr/>
          <a:lstStyle>
            <a:lvl1pPr marL="342900" indent="-342900">
              <a:buFont typeface="Wingdings" panose="05000000000000000000" pitchFamily="2" charset="2"/>
              <a:buChar char="§"/>
              <a:defRPr>
                <a:solidFill>
                  <a:srgbClr val="E74B8E"/>
                </a:solidFill>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a:latin typeface="Arial" panose="020B0604020202020204" pitchFamily="34" charset="0"/>
                <a:cs typeface="Arial" panose="020B0604020202020204" pitchFamily="34" charset="0"/>
              </a:defRPr>
            </a:lvl2pPr>
            <a:lvl3pPr marL="1143000" indent="-228600">
              <a:buSzPct val="75000"/>
              <a:buFont typeface="Arial" panose="020B0604020202020204" pitchFamily="34" charset="0"/>
              <a:buChar char="•"/>
              <a:defRPr>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a:latin typeface="Arial" panose="020B0604020202020204" pitchFamily="34" charset="0"/>
                <a:cs typeface="Arial" panose="020B0604020202020204" pitchFamily="34" charset="0"/>
              </a:defRPr>
            </a:lvl5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3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652455537"/>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1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1" name="Textplatzhalter 2"/>
          <p:cNvSpPr>
            <a:spLocks noGrp="1"/>
          </p:cNvSpPr>
          <p:nvPr>
            <p:ph type="body" idx="1"/>
          </p:nvPr>
        </p:nvSpPr>
        <p:spPr>
          <a:xfrm>
            <a:off x="722313" y="2906713"/>
            <a:ext cx="7772400" cy="1500187"/>
          </a:xfrm>
        </p:spPr>
        <p:txBody>
          <a:bodyPr anchor="b"/>
          <a:lstStyle>
            <a:lvl1pPr marL="0" indent="0">
              <a:buNone/>
              <a:defRPr sz="20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de-DE" smtClean="0"/>
              <a:t>Textmasterformat bearbeiten</a:t>
            </a:r>
          </a:p>
        </p:txBody>
      </p:sp>
      <p:sp>
        <p:nvSpPr>
          <p:cNvPr id="13" name="Titel 1"/>
          <p:cNvSpPr>
            <a:spLocks noGrp="1"/>
          </p:cNvSpPr>
          <p:nvPr>
            <p:ph type="title"/>
          </p:nvPr>
        </p:nvSpPr>
        <p:spPr>
          <a:xfrm>
            <a:off x="722313" y="4406900"/>
            <a:ext cx="7772400" cy="1362075"/>
          </a:xfrm>
        </p:spPr>
        <p:txBody>
          <a:bodyPr anchor="t">
            <a:normAutofit/>
          </a:bodyPr>
          <a:lstStyle>
            <a:lvl1pPr algn="l">
              <a:defRPr sz="3200" b="1" cap="all"/>
            </a:lvl1pPr>
          </a:lstStyle>
          <a:p>
            <a:r>
              <a:rPr lang="de-DE" smtClean="0"/>
              <a:t>Titelmasterformat durch Klicken bearbeiten</a:t>
            </a: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196040165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2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2" name="Titel 1"/>
          <p:cNvSpPr>
            <a:spLocks noGrp="1"/>
          </p:cNvSpPr>
          <p:nvPr>
            <p:ph type="title"/>
          </p:nvPr>
        </p:nvSpPr>
        <p:spPr>
          <a:xfrm>
            <a:off x="457200" y="989856"/>
            <a:ext cx="8229600" cy="1143000"/>
          </a:xfrm>
        </p:spPr>
        <p:txBody>
          <a:bodyPr>
            <a:normAutofit/>
          </a:bodyPr>
          <a:lstStyle>
            <a:lvl1pPr>
              <a:defRPr sz="2800">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2214650495"/>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3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2" name="Titel 1"/>
          <p:cNvSpPr>
            <a:spLocks noGrp="1"/>
          </p:cNvSpPr>
          <p:nvPr>
            <p:ph type="title"/>
          </p:nvPr>
        </p:nvSpPr>
        <p:spPr>
          <a:xfrm>
            <a:off x="457200" y="989856"/>
            <a:ext cx="8229600" cy="782960"/>
          </a:xfrm>
        </p:spPr>
        <p:txBody>
          <a:bodyPr>
            <a:normAutofit/>
          </a:bodyPr>
          <a:lstStyle>
            <a:lvl1pPr>
              <a:defRPr sz="2800">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1" name="Inhaltsplatzhalter 2"/>
          <p:cNvSpPr>
            <a:spLocks noGrp="1"/>
          </p:cNvSpPr>
          <p:nvPr>
            <p:ph sz="half" idx="1"/>
          </p:nvPr>
        </p:nvSpPr>
        <p:spPr>
          <a:xfrm>
            <a:off x="457200" y="1988840"/>
            <a:ext cx="4038600" cy="4137323"/>
          </a:xfrm>
        </p:spPr>
        <p:txBody>
          <a:bodyPr/>
          <a:lstStyle>
            <a:lvl1pPr marL="342900" indent="-342900">
              <a:buFont typeface="Wingdings" panose="05000000000000000000" pitchFamily="2" charset="2"/>
              <a:buChar char="§"/>
              <a:defRPr sz="2800">
                <a:solidFill>
                  <a:schemeClr val="tx1"/>
                </a:solidFill>
              </a:defRPr>
            </a:lvl1pPr>
            <a:lvl2pPr marL="742950" indent="-285750">
              <a:buFont typeface="Arial" panose="020B0604020202020204" pitchFamily="34" charset="0"/>
              <a:buChar char="•"/>
              <a:defRPr sz="2400"/>
            </a:lvl2pPr>
            <a:lvl3pPr>
              <a:defRPr sz="2000"/>
            </a:lvl3pPr>
            <a:lvl4pPr marL="1600200" indent="-228600">
              <a:buFont typeface="Arial" panose="020B0604020202020204" pitchFamily="34" charset="0"/>
              <a:buChar char="•"/>
              <a:defRPr sz="1800"/>
            </a:lvl4pPr>
            <a:lvl5pPr marL="2057400" indent="-228600">
              <a:buFont typeface="Arial" panose="020B0604020202020204" pitchFamily="34" charset="0"/>
              <a:buChar char="•"/>
              <a:defRPr sz="1800"/>
            </a:lvl5pPr>
            <a:lvl6pPr>
              <a:defRPr sz="1800"/>
            </a:lvl6pPr>
            <a:lvl7pPr>
              <a:defRPr sz="1800"/>
            </a:lvl7pPr>
            <a:lvl8pPr>
              <a:defRPr sz="1800"/>
            </a:lvl8pPr>
            <a:lvl9pPr>
              <a:defRPr sz="18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
        <p:nvSpPr>
          <p:cNvPr id="13" name="Inhaltsplatzhalter 3"/>
          <p:cNvSpPr>
            <a:spLocks noGrp="1"/>
          </p:cNvSpPr>
          <p:nvPr>
            <p:ph sz="half" idx="2"/>
          </p:nvPr>
        </p:nvSpPr>
        <p:spPr>
          <a:xfrm>
            <a:off x="4648200" y="1988840"/>
            <a:ext cx="4038600" cy="4137323"/>
          </a:xfrm>
        </p:spPr>
        <p:txBody>
          <a:bodyPr/>
          <a:lstStyle>
            <a:lvl1pPr marL="342900" indent="-342900">
              <a:buFont typeface="Wingdings" panose="05000000000000000000" pitchFamily="2" charset="2"/>
              <a:buChar char="§"/>
              <a:defRPr lang="de-DE" sz="2800" kern="1200" dirty="0" smtClean="0">
                <a:solidFill>
                  <a:schemeClr val="tx1"/>
                </a:solidFill>
                <a:latin typeface="+mn-lt"/>
                <a:ea typeface="+mn-ea"/>
                <a:cs typeface="+mn-cs"/>
              </a:defRPr>
            </a:lvl1pPr>
            <a:lvl2pPr marL="742950" indent="-285750">
              <a:buFont typeface="Arial" panose="020B0604020202020204" pitchFamily="34" charset="0"/>
              <a:buChar char="•"/>
              <a:defRPr sz="2400"/>
            </a:lvl2pPr>
            <a:lvl3pPr>
              <a:defRPr sz="2000"/>
            </a:lvl3pPr>
            <a:lvl4pPr marL="1600200" indent="-228600">
              <a:buFont typeface="Arial" panose="020B0604020202020204" pitchFamily="34" charset="0"/>
              <a:buChar char="•"/>
              <a:defRPr sz="1800"/>
            </a:lvl4pPr>
            <a:lvl5pPr marL="2057400" indent="-228600">
              <a:buFont typeface="Arial" panose="020B0604020202020204" pitchFamily="34" charset="0"/>
              <a:buChar char="•"/>
              <a:defRPr sz="1800"/>
            </a:lvl5pPr>
            <a:lvl6pPr>
              <a:defRPr sz="1800"/>
            </a:lvl6pPr>
            <a:lvl7pPr>
              <a:defRPr sz="1800"/>
            </a:lvl7pPr>
            <a:lvl8pPr>
              <a:defRPr sz="1800"/>
            </a:lvl8pPr>
            <a:lvl9pPr>
              <a:defRPr sz="18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Tree>
    <p:extLst>
      <p:ext uri="{BB962C8B-B14F-4D97-AF65-F5344CB8AC3E}">
        <p14:creationId xmlns:p14="http://schemas.microsoft.com/office/powerpoint/2010/main" val="1047269171"/>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4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6" name="Titel 1"/>
          <p:cNvSpPr>
            <a:spLocks noGrp="1"/>
          </p:cNvSpPr>
          <p:nvPr>
            <p:ph type="title"/>
          </p:nvPr>
        </p:nvSpPr>
        <p:spPr>
          <a:xfrm>
            <a:off x="457200" y="908720"/>
            <a:ext cx="8229600" cy="508918"/>
          </a:xfrm>
        </p:spPr>
        <p:txBody>
          <a:bodyPr>
            <a:normAutofit/>
          </a:bodyPr>
          <a:lstStyle>
            <a:lvl1pPr>
              <a:defRPr sz="2400" b="1">
                <a:solidFill>
                  <a:srgbClr val="E74B8E"/>
                </a:solidFill>
              </a:defRPr>
            </a:lvl1pPr>
          </a:lstStyle>
          <a:p>
            <a:r>
              <a:rPr lang="de-DE" smtClean="0"/>
              <a:t>Titelmasterformat durch Klicken bearbeiten</a:t>
            </a:r>
            <a:endParaRPr lang="de-DE" dirty="0"/>
          </a:p>
        </p:txBody>
      </p:sp>
      <p:sp>
        <p:nvSpPr>
          <p:cNvPr id="17" name="Textplatzhalter 2"/>
          <p:cNvSpPr>
            <a:spLocks noGrp="1"/>
          </p:cNvSpPr>
          <p:nvPr>
            <p:ph type="body" idx="1"/>
          </p:nvPr>
        </p:nvSpPr>
        <p:spPr>
          <a:xfrm>
            <a:off x="457200" y="1535113"/>
            <a:ext cx="4040188" cy="639762"/>
          </a:xfrm>
        </p:spPr>
        <p:txBody>
          <a:bodyPr anchor="b">
            <a:normAutofit/>
          </a:bodyPr>
          <a:lstStyle>
            <a:lvl1pPr marL="0" indent="0">
              <a:buNone/>
              <a:defRPr sz="2000" b="1">
                <a:latin typeface="Arial" panose="020B0604020202020204" pitchFamily="34" charset="0"/>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 bearbeiten</a:t>
            </a:r>
          </a:p>
        </p:txBody>
      </p:sp>
      <p:sp>
        <p:nvSpPr>
          <p:cNvPr id="21" name="Textplatzhalter 4"/>
          <p:cNvSpPr>
            <a:spLocks noGrp="1"/>
          </p:cNvSpPr>
          <p:nvPr>
            <p:ph type="body" sz="quarter" idx="3"/>
          </p:nvPr>
        </p:nvSpPr>
        <p:spPr>
          <a:xfrm>
            <a:off x="4645025" y="1535113"/>
            <a:ext cx="4041775" cy="639762"/>
          </a:xfrm>
        </p:spPr>
        <p:txBody>
          <a:bodyPr anchor="b">
            <a:normAutofit/>
          </a:bodyPr>
          <a:lstStyle>
            <a:lvl1pPr marL="0" indent="0">
              <a:buNone/>
              <a:defRPr lang="de-DE" sz="2000" b="1" kern="1200" dirty="0" smtClean="0">
                <a:solidFill>
                  <a:schemeClr val="tx1"/>
                </a:solidFill>
                <a:latin typeface="Arial" panose="020B0604020202020204" pitchFamily="34" charset="0"/>
                <a:ea typeface="+mn-ea"/>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spcBef>
                <a:spcPct val="20000"/>
              </a:spcBef>
              <a:buFont typeface="Arial" panose="020B0604020202020204" pitchFamily="34" charset="0"/>
              <a:buNone/>
            </a:pPr>
            <a:r>
              <a:rPr lang="de-DE" smtClean="0"/>
              <a:t>Textmasterformat bearbeiten</a:t>
            </a:r>
          </a:p>
        </p:txBody>
      </p:sp>
      <p:sp>
        <p:nvSpPr>
          <p:cNvPr id="22" name="Inhaltsplatzhalter 3"/>
          <p:cNvSpPr>
            <a:spLocks noGrp="1"/>
          </p:cNvSpPr>
          <p:nvPr>
            <p:ph sz="half" idx="2"/>
          </p:nvPr>
        </p:nvSpPr>
        <p:spPr>
          <a:xfrm>
            <a:off x="457200" y="2174875"/>
            <a:ext cx="4040188" cy="3951288"/>
          </a:xfrm>
        </p:spPr>
        <p:txBody>
          <a:bodyPr/>
          <a:lstStyle>
            <a:lvl1pPr marL="342900" indent="-342900">
              <a:buFont typeface="Wingdings" panose="05000000000000000000" pitchFamily="2" charset="2"/>
              <a:buChar char="§"/>
              <a:defRPr sz="24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000">
                <a:latin typeface="Arial" panose="020B0604020202020204" pitchFamily="34" charset="0"/>
                <a:cs typeface="Arial" panose="020B0604020202020204" pitchFamily="34" charset="0"/>
              </a:defRPr>
            </a:lvl2pPr>
            <a:lvl3pPr>
              <a:defRPr sz="18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16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1600">
                <a:latin typeface="Arial" panose="020B0604020202020204" pitchFamily="34" charset="0"/>
                <a:cs typeface="Arial" panose="020B0604020202020204" pitchFamily="34" charset="0"/>
              </a:defRPr>
            </a:lvl5pPr>
            <a:lvl6pPr>
              <a:defRPr sz="1600"/>
            </a:lvl6pPr>
            <a:lvl7pPr>
              <a:defRPr sz="1600"/>
            </a:lvl7pPr>
            <a:lvl8pPr>
              <a:defRPr sz="1600"/>
            </a:lvl8pPr>
            <a:lvl9pPr>
              <a:defRPr sz="16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
        <p:nvSpPr>
          <p:cNvPr id="23" name="Inhaltsplatzhalter 5"/>
          <p:cNvSpPr>
            <a:spLocks noGrp="1"/>
          </p:cNvSpPr>
          <p:nvPr>
            <p:ph sz="quarter" idx="4"/>
          </p:nvPr>
        </p:nvSpPr>
        <p:spPr>
          <a:xfrm>
            <a:off x="4645025" y="2174875"/>
            <a:ext cx="4041775" cy="3951288"/>
          </a:xfrm>
        </p:spPr>
        <p:txBody>
          <a:bodyPr/>
          <a:lstStyle>
            <a:lvl1pPr>
              <a:defRPr sz="24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000">
                <a:latin typeface="Arial" panose="020B0604020202020204" pitchFamily="34" charset="0"/>
                <a:cs typeface="Arial" panose="020B0604020202020204" pitchFamily="34" charset="0"/>
              </a:defRPr>
            </a:lvl2pPr>
            <a:lvl3pPr>
              <a:defRPr sz="18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16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1600">
                <a:latin typeface="Arial" panose="020B0604020202020204" pitchFamily="34" charset="0"/>
                <a:cs typeface="Arial" panose="020B0604020202020204" pitchFamily="34" charset="0"/>
              </a:defRPr>
            </a:lvl5pPr>
            <a:lvl6pPr>
              <a:defRPr sz="1600"/>
            </a:lvl6pPr>
            <a:lvl7pPr>
              <a:defRPr sz="1600"/>
            </a:lvl7pPr>
            <a:lvl8pPr>
              <a:defRPr sz="1600"/>
            </a:lvl8pPr>
            <a:lvl9pPr>
              <a:defRPr sz="16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Tree>
    <p:extLst>
      <p:ext uri="{BB962C8B-B14F-4D97-AF65-F5344CB8AC3E}">
        <p14:creationId xmlns:p14="http://schemas.microsoft.com/office/powerpoint/2010/main" val="983339771"/>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5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275974294"/>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6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0" name="Titel 1"/>
          <p:cNvSpPr>
            <a:spLocks noGrp="1"/>
          </p:cNvSpPr>
          <p:nvPr>
            <p:ph type="title"/>
          </p:nvPr>
        </p:nvSpPr>
        <p:spPr>
          <a:xfrm>
            <a:off x="457200" y="1052736"/>
            <a:ext cx="3008313" cy="648072"/>
          </a:xfrm>
        </p:spPr>
        <p:txBody>
          <a:bodyPr anchor="b">
            <a:normAutofit/>
          </a:bodyPr>
          <a:lstStyle>
            <a:lvl1pPr algn="l">
              <a:defRPr sz="1600" b="1">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11" name="Textplatzhalter 3"/>
          <p:cNvSpPr>
            <a:spLocks noGrp="1"/>
          </p:cNvSpPr>
          <p:nvPr>
            <p:ph type="body" sz="half" idx="2"/>
          </p:nvPr>
        </p:nvSpPr>
        <p:spPr>
          <a:xfrm>
            <a:off x="457200" y="1700808"/>
            <a:ext cx="3008313" cy="4425355"/>
          </a:xfrm>
        </p:spPr>
        <p:txBody>
          <a:bodyPr/>
          <a:lstStyle>
            <a:lvl1pPr marL="0" indent="0">
              <a:buNone/>
              <a:defRPr sz="1400">
                <a:latin typeface="Arial" panose="020B0604020202020204" pitchFamily="34" charset="0"/>
                <a:cs typeface="Arial" panose="020B0604020202020204"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 bearbeiten</a:t>
            </a:r>
          </a:p>
        </p:txBody>
      </p:sp>
      <p:sp>
        <p:nvSpPr>
          <p:cNvPr id="12" name="Inhaltsplatzhalter 2"/>
          <p:cNvSpPr>
            <a:spLocks noGrp="1"/>
          </p:cNvSpPr>
          <p:nvPr>
            <p:ph idx="1"/>
          </p:nvPr>
        </p:nvSpPr>
        <p:spPr>
          <a:xfrm>
            <a:off x="3575050" y="1052736"/>
            <a:ext cx="5111750" cy="5073427"/>
          </a:xfrm>
        </p:spPr>
        <p:txBody>
          <a:bodyPr/>
          <a:lstStyle>
            <a:lvl1pPr marL="342900" indent="-342900">
              <a:buFont typeface="Wingdings" panose="05000000000000000000" pitchFamily="2" charset="2"/>
              <a:buChar char="§"/>
              <a:defRPr sz="32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800">
                <a:latin typeface="Arial" panose="020B0604020202020204" pitchFamily="34" charset="0"/>
                <a:cs typeface="Arial" panose="020B0604020202020204" pitchFamily="34" charset="0"/>
              </a:defRPr>
            </a:lvl2pPr>
            <a:lvl3pPr marL="1143000" indent="-228600">
              <a:buFont typeface="Arial" panose="020B0604020202020204" pitchFamily="34" charset="0"/>
              <a:buChar char="•"/>
              <a:defRPr sz="24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20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2000">
                <a:latin typeface="Arial" panose="020B0604020202020204" pitchFamily="34" charset="0"/>
                <a:cs typeface="Arial" panose="020B0604020202020204" pitchFamily="34" charset="0"/>
              </a:defRPr>
            </a:lvl5pPr>
            <a:lvl6pPr>
              <a:defRPr sz="2000"/>
            </a:lvl6pPr>
            <a:lvl7pPr>
              <a:defRPr sz="2000"/>
            </a:lvl7pPr>
            <a:lvl8pPr>
              <a:defRPr sz="2000"/>
            </a:lvl8pPr>
            <a:lvl9pPr>
              <a:defRPr sz="20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Tree>
    <p:extLst>
      <p:ext uri="{BB962C8B-B14F-4D97-AF65-F5344CB8AC3E}">
        <p14:creationId xmlns:p14="http://schemas.microsoft.com/office/powerpoint/2010/main" val="2508090936"/>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7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0" name="Bildplatzhalter 2"/>
          <p:cNvSpPr>
            <a:spLocks noGrp="1"/>
          </p:cNvSpPr>
          <p:nvPr>
            <p:ph type="pic" idx="1"/>
          </p:nvPr>
        </p:nvSpPr>
        <p:spPr>
          <a:xfrm>
            <a:off x="1792288" y="908719"/>
            <a:ext cx="5486400" cy="381885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de-DE" smtClean="0"/>
              <a:t>Bild durch Klicken auf Symbol hinzufügen</a:t>
            </a:r>
            <a:endParaRPr lang="de-DE" dirty="0"/>
          </a:p>
        </p:txBody>
      </p:sp>
      <p:sp>
        <p:nvSpPr>
          <p:cNvPr id="11" name="Titel 1"/>
          <p:cNvSpPr>
            <a:spLocks noGrp="1"/>
          </p:cNvSpPr>
          <p:nvPr>
            <p:ph type="title"/>
          </p:nvPr>
        </p:nvSpPr>
        <p:spPr>
          <a:xfrm>
            <a:off x="1792288" y="4800600"/>
            <a:ext cx="5486400" cy="566738"/>
          </a:xfrm>
        </p:spPr>
        <p:txBody>
          <a:bodyPr anchor="b"/>
          <a:lstStyle>
            <a:lvl1pPr algn="l">
              <a:defRPr sz="2000" b="1"/>
            </a:lvl1pPr>
          </a:lstStyle>
          <a:p>
            <a:r>
              <a:rPr lang="de-DE" smtClean="0"/>
              <a:t>Titelmasterformat durch Klicken bearbeiten</a:t>
            </a:r>
            <a:endParaRPr lang="de-DE" dirty="0"/>
          </a:p>
        </p:txBody>
      </p:sp>
      <p:sp>
        <p:nvSpPr>
          <p:cNvPr id="12"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 bearbeiten</a:t>
            </a:r>
          </a:p>
        </p:txBody>
      </p:sp>
    </p:spTree>
    <p:extLst>
      <p:ext uri="{BB962C8B-B14F-4D97-AF65-F5344CB8AC3E}">
        <p14:creationId xmlns:p14="http://schemas.microsoft.com/office/powerpoint/2010/main" val="1429865749"/>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2.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microsoft.com/office/2007/relationships/hdphoto" Target="../media/hdphoto1.wdp"/></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elplatzhalter 1"/>
          <p:cNvSpPr>
            <a:spLocks noGrp="1"/>
          </p:cNvSpPr>
          <p:nvPr>
            <p:ph type="title"/>
          </p:nvPr>
        </p:nvSpPr>
        <p:spPr>
          <a:xfrm>
            <a:off x="457200" y="908720"/>
            <a:ext cx="8229600" cy="508918"/>
          </a:xfrm>
          <a:prstGeom prst="rect">
            <a:avLst/>
          </a:prstGeom>
        </p:spPr>
        <p:txBody>
          <a:bodyPr vert="horz" lIns="91440" tIns="45720" rIns="91440" bIns="45720" rtlCol="0" anchor="ctr">
            <a:normAutofit/>
          </a:bodyPr>
          <a:lstStyle/>
          <a:p>
            <a:r>
              <a:rPr lang="de-DE" dirty="0" smtClean="0"/>
              <a:t>Titelmasterformat durch Klicken bearbeiten</a:t>
            </a:r>
            <a:endParaRPr lang="de-DE" dirty="0"/>
          </a:p>
        </p:txBody>
      </p:sp>
      <p:sp>
        <p:nvSpPr>
          <p:cNvPr id="3" name="Textplatzhalt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endParaRPr lang="de-DE" dirty="0"/>
          </a:p>
        </p:txBody>
      </p:sp>
      <p:pic>
        <p:nvPicPr>
          <p:cNvPr id="7" name="Picture 2" descr="rpz_logo"/>
          <p:cNvPicPr>
            <a:picLocks noChangeAspect="1" noChangeArrowheads="1"/>
          </p:cNvPicPr>
          <p:nvPr/>
        </p:nvPicPr>
        <p:blipFill>
          <a:blip r:embed="rId1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9" name="Picture 2" descr="rpz_logo"/>
          <p:cNvPicPr>
            <a:picLocks noChangeAspect="1" noChangeArrowheads="1"/>
          </p:cNvPicPr>
          <p:nvPr/>
        </p:nvPicPr>
        <p:blipFill rotWithShape="1">
          <a:blip r:embed="rId13" cstate="print">
            <a:extLst>
              <a:ext uri="{BEBA8EAE-BF5A-486C-A8C5-ECC9F3942E4B}">
                <a14:imgProps xmlns:a14="http://schemas.microsoft.com/office/drawing/2010/main">
                  <a14:imgLayer r:embed="rId1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0" name="Picture 2" descr="rpz_logo"/>
          <p:cNvPicPr>
            <a:picLocks noChangeAspect="1" noChangeArrowheads="1"/>
          </p:cNvPicPr>
          <p:nvPr/>
        </p:nvPicPr>
        <p:blipFill rotWithShape="1">
          <a:blip r:embed="rId1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1" name="Picture 2" descr="rpz_logo"/>
          <p:cNvPicPr>
            <a:picLocks noChangeAspect="1" noChangeArrowheads="1"/>
          </p:cNvPicPr>
          <p:nvPr/>
        </p:nvPicPr>
        <p:blipFill rotWithShape="1">
          <a:blip r:embed="rId1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12"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3"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15" name="Textplatzhalter 4"/>
          <p:cNvSpPr txBox="1">
            <a:spLocks/>
          </p:cNvSpPr>
          <p:nvPr/>
        </p:nvSpPr>
        <p:spPr>
          <a:xfrm>
            <a:off x="395536" y="6309320"/>
            <a:ext cx="1944687" cy="288925"/>
          </a:xfrm>
          <a:prstGeom prst="rect">
            <a:avLst/>
          </a:prstGeom>
        </p:spPr>
        <p:txBody>
          <a:bodyPr/>
          <a:lstStyle>
            <a:lvl1pPr marL="0" indent="0" algn="l" defTabSz="914400" rtl="0" eaLnBrk="1" latinLnBrk="0" hangingPunct="1">
              <a:spcBef>
                <a:spcPct val="20000"/>
              </a:spcBef>
              <a:buFont typeface="Wingdings" panose="05000000000000000000" pitchFamily="2" charset="2"/>
              <a:buNone/>
              <a:defRPr sz="1000" kern="1200" baseline="0">
                <a:solidFill>
                  <a:schemeClr val="tx1"/>
                </a:solidFill>
                <a:latin typeface="+mn-lt"/>
                <a:ea typeface="+mn-ea"/>
                <a:cs typeface="Arial" panose="020B0604020202020204" pitchFamily="34" charset="0"/>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4pPr>
            <a:lvl5pPr marL="1828800" indent="0" algn="l" defTabSz="914400" rtl="0" eaLnBrk="1" latinLnBrk="0" hangingPunct="1">
              <a:spcBef>
                <a:spcPct val="20000"/>
              </a:spcBef>
              <a:buFont typeface="Arial" panose="020B0604020202020204" pitchFamily="34" charset="0"/>
              <a:buNone/>
              <a:defRPr sz="20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de-DE" smtClean="0"/>
              <a:t>SCHILF LP PLUS</a:t>
            </a:r>
            <a:endParaRPr lang="de-DE" dirty="0"/>
          </a:p>
        </p:txBody>
      </p:sp>
    </p:spTree>
    <p:extLst>
      <p:ext uri="{BB962C8B-B14F-4D97-AF65-F5344CB8AC3E}">
        <p14:creationId xmlns:p14="http://schemas.microsoft.com/office/powerpoint/2010/main" val="427852701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Lst>
  <p:timing>
    <p:tnLst>
      <p:par>
        <p:cTn id="1" dur="indefinite" restart="never" nodeType="tmRoot"/>
      </p:par>
    </p:tnLst>
  </p:timing>
  <p:txStyles>
    <p:titleStyle>
      <a:lvl1pPr algn="ctr" defTabSz="914400" rtl="0" eaLnBrk="1" latinLnBrk="0" hangingPunct="1">
        <a:spcBef>
          <a:spcPct val="0"/>
        </a:spcBef>
        <a:buNone/>
        <a:defRPr sz="2000" kern="1200">
          <a:solidFill>
            <a:srgbClr val="E74B8E"/>
          </a:solidFill>
          <a:latin typeface="Arial" panose="020B0604020202020204" pitchFamily="34" charset="0"/>
          <a:ea typeface="+mj-ea"/>
          <a:cs typeface="Arial" panose="020B0604020202020204" pitchFamily="34" charset="0"/>
        </a:defRPr>
      </a:lvl1pPr>
    </p:titleStyle>
    <p:bodyStyle>
      <a:lvl1pPr marL="342900" indent="-342900" algn="l" defTabSz="914400" rtl="0" eaLnBrk="1" latinLnBrk="0" hangingPunct="1">
        <a:spcBef>
          <a:spcPct val="20000"/>
        </a:spcBef>
        <a:buFont typeface="Wingdings" panose="05000000000000000000" pitchFamily="2" charset="2"/>
        <a:buChar char="§"/>
        <a:defRPr sz="3200" kern="1200">
          <a:solidFill>
            <a:schemeClr val="tx1"/>
          </a:solidFill>
          <a:latin typeface="Arial" panose="020B0604020202020204" pitchFamily="34" charset="0"/>
          <a:ea typeface="+mn-ea"/>
          <a:cs typeface="Arial" panose="020B0604020202020204" pitchFamily="34" charset="0"/>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0.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0.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0.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0.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normAutofit fontScale="90000"/>
          </a:bodyPr>
          <a:lstStyle/>
          <a:p>
            <a:r>
              <a:rPr lang="de-DE" dirty="0" smtClean="0"/>
              <a:t>Aufbau der Kompetenzerwartungen innerhalb </a:t>
            </a:r>
            <a:r>
              <a:rPr lang="de-DE" smtClean="0"/>
              <a:t>eines Gegenstandsbereichs</a:t>
            </a:r>
            <a:endParaRPr lang="de-DE" dirty="0"/>
          </a:p>
        </p:txBody>
      </p:sp>
      <p:sp>
        <p:nvSpPr>
          <p:cNvPr id="3" name="Untertitel 2"/>
          <p:cNvSpPr>
            <a:spLocks noGrp="1"/>
          </p:cNvSpPr>
          <p:nvPr>
            <p:ph type="subTitle" idx="1"/>
          </p:nvPr>
        </p:nvSpPr>
        <p:spPr/>
        <p:txBody>
          <a:bodyPr/>
          <a:lstStyle/>
          <a:p>
            <a:endParaRPr lang="de-DE"/>
          </a:p>
        </p:txBody>
      </p:sp>
    </p:spTree>
    <p:extLst>
      <p:ext uri="{BB962C8B-B14F-4D97-AF65-F5344CB8AC3E}">
        <p14:creationId xmlns:p14="http://schemas.microsoft.com/office/powerpoint/2010/main" val="297456839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Analyse</a:t>
            </a:r>
            <a:endParaRPr lang="de-DE" dirty="0"/>
          </a:p>
        </p:txBody>
      </p:sp>
      <p:sp>
        <p:nvSpPr>
          <p:cNvPr id="3" name="Inhaltsplatzhalter 2"/>
          <p:cNvSpPr>
            <a:spLocks noGrp="1"/>
          </p:cNvSpPr>
          <p:nvPr>
            <p:ph idx="1"/>
          </p:nvPr>
        </p:nvSpPr>
        <p:spPr/>
        <p:txBody>
          <a:bodyPr/>
          <a:lstStyle/>
          <a:p>
            <a:r>
              <a:rPr lang="de-DE" smtClean="0"/>
              <a:t>Lernbereiche </a:t>
            </a:r>
            <a:r>
              <a:rPr lang="de-DE" dirty="0" smtClean="0"/>
              <a:t>der 6. und 8. Klasse besonders wichtig</a:t>
            </a:r>
          </a:p>
          <a:p>
            <a:r>
              <a:rPr lang="de-DE" dirty="0" smtClean="0"/>
              <a:t>Ostern</a:t>
            </a:r>
          </a:p>
          <a:p>
            <a:r>
              <a:rPr lang="de-DE" dirty="0" smtClean="0"/>
              <a:t>Weihnachten</a:t>
            </a:r>
            <a:endParaRPr lang="de-DE" dirty="0"/>
          </a:p>
        </p:txBody>
      </p:sp>
    </p:spTree>
    <p:extLst>
      <p:ext uri="{BB962C8B-B14F-4D97-AF65-F5344CB8AC3E}">
        <p14:creationId xmlns:p14="http://schemas.microsoft.com/office/powerpoint/2010/main" val="96047429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Ausgangsüberlegung</a:t>
            </a:r>
            <a:endParaRPr lang="de-DE" dirty="0"/>
          </a:p>
        </p:txBody>
      </p:sp>
      <p:sp>
        <p:nvSpPr>
          <p:cNvPr id="3" name="Inhaltsplatzhalter 2"/>
          <p:cNvSpPr>
            <a:spLocks noGrp="1"/>
          </p:cNvSpPr>
          <p:nvPr>
            <p:ph idx="1"/>
          </p:nvPr>
        </p:nvSpPr>
        <p:spPr/>
        <p:txBody>
          <a:bodyPr/>
          <a:lstStyle/>
          <a:p>
            <a:r>
              <a:rPr lang="de-DE" dirty="0" smtClean="0">
                <a:ea typeface="Calibri"/>
                <a:cs typeface="Times New Roman"/>
              </a:rPr>
              <a:t>Der jeweils letzte </a:t>
            </a:r>
            <a:r>
              <a:rPr lang="de-DE" dirty="0">
                <a:ea typeface="Calibri"/>
                <a:cs typeface="Times New Roman"/>
              </a:rPr>
              <a:t>Lernbereich </a:t>
            </a:r>
            <a:r>
              <a:rPr lang="de-DE" dirty="0" smtClean="0">
                <a:ea typeface="Calibri"/>
                <a:cs typeface="Times New Roman"/>
              </a:rPr>
              <a:t>innerhalb eines Gegenstandsbereichs schließt den </a:t>
            </a:r>
            <a:r>
              <a:rPr lang="de-DE" dirty="0">
                <a:ea typeface="Calibri"/>
                <a:cs typeface="Times New Roman"/>
              </a:rPr>
              <a:t>Kompetenzaufbau </a:t>
            </a:r>
            <a:r>
              <a:rPr lang="de-DE" dirty="0" smtClean="0">
                <a:ea typeface="Calibri"/>
                <a:cs typeface="Times New Roman"/>
              </a:rPr>
              <a:t>ab </a:t>
            </a:r>
            <a:r>
              <a:rPr lang="de-DE" dirty="0">
                <a:ea typeface="Calibri"/>
                <a:cs typeface="Times New Roman"/>
              </a:rPr>
              <a:t>bzw. </a:t>
            </a:r>
          </a:p>
          <a:p>
            <a:r>
              <a:rPr lang="de-DE" dirty="0" smtClean="0">
                <a:ea typeface="Calibri"/>
                <a:cs typeface="Times New Roman"/>
              </a:rPr>
              <a:t>orientiert die </a:t>
            </a:r>
            <a:r>
              <a:rPr lang="de-DE" dirty="0">
                <a:ea typeface="Calibri"/>
                <a:cs typeface="Times New Roman"/>
              </a:rPr>
              <a:t>früheren Lernbereiche auf diesen </a:t>
            </a:r>
            <a:r>
              <a:rPr lang="de-DE" dirty="0" smtClean="0">
                <a:ea typeface="Calibri"/>
                <a:cs typeface="Times New Roman"/>
              </a:rPr>
              <a:t>hin.</a:t>
            </a:r>
            <a:endParaRPr lang="de-DE" dirty="0"/>
          </a:p>
        </p:txBody>
      </p:sp>
    </p:spTree>
    <p:extLst>
      <p:ext uri="{BB962C8B-B14F-4D97-AF65-F5344CB8AC3E}">
        <p14:creationId xmlns:p14="http://schemas.microsoft.com/office/powerpoint/2010/main" val="235089397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pPr>
              <a:lnSpc>
                <a:spcPct val="115000"/>
              </a:lnSpc>
              <a:spcAft>
                <a:spcPts val="1000"/>
              </a:spcAft>
            </a:pPr>
            <a:r>
              <a:rPr lang="de-DE" dirty="0">
                <a:ea typeface="Calibri"/>
                <a:cs typeface="Times New Roman"/>
              </a:rPr>
              <a:t>10/4: Jesus der Christus</a:t>
            </a:r>
            <a:br>
              <a:rPr lang="de-DE" dirty="0">
                <a:ea typeface="Calibri"/>
                <a:cs typeface="Times New Roman"/>
              </a:rPr>
            </a:br>
            <a:r>
              <a:rPr lang="de-DE" dirty="0" smtClean="0">
                <a:ea typeface="Calibri"/>
                <a:cs typeface="Times New Roman"/>
              </a:rPr>
              <a:t>(</a:t>
            </a:r>
            <a:r>
              <a:rPr lang="de-DE" dirty="0" err="1" smtClean="0">
                <a:ea typeface="Calibri"/>
                <a:cs typeface="Times New Roman"/>
              </a:rPr>
              <a:t>Gym</a:t>
            </a:r>
            <a:r>
              <a:rPr lang="de-DE" dirty="0" smtClean="0">
                <a:ea typeface="Calibri"/>
                <a:cs typeface="Times New Roman"/>
              </a:rPr>
              <a:t>, Kompetenzerwartungen)</a:t>
            </a:r>
            <a:endParaRPr lang="de-DE" dirty="0"/>
          </a:p>
        </p:txBody>
      </p:sp>
      <p:sp>
        <p:nvSpPr>
          <p:cNvPr id="3" name="Inhaltsplatzhalter 2"/>
          <p:cNvSpPr>
            <a:spLocks noGrp="1"/>
          </p:cNvSpPr>
          <p:nvPr>
            <p:ph idx="1"/>
          </p:nvPr>
        </p:nvSpPr>
        <p:spPr>
          <a:xfrm>
            <a:off x="457200" y="1600201"/>
            <a:ext cx="8229600" cy="2980928"/>
          </a:xfrm>
        </p:spPr>
        <p:txBody>
          <a:bodyPr>
            <a:normAutofit lnSpcReduction="10000"/>
          </a:bodyPr>
          <a:lstStyle/>
          <a:p>
            <a:pPr marL="0" indent="0">
              <a:buNone/>
            </a:pPr>
            <a:r>
              <a:rPr lang="de-DE" dirty="0"/>
              <a:t>• beschreiben exemplarisch unterschiedliche Darstellungen von Jesus Christus und deuten deren Abhängigkeit vom Kontext der Zeit und den Erfahrungen der Personen; sie setzen diese in Bezug zu den Zeugnissen in biblischen und außerbiblischen Quellen. </a:t>
            </a:r>
          </a:p>
        </p:txBody>
      </p:sp>
      <p:sp>
        <p:nvSpPr>
          <p:cNvPr id="4" name="Textfeld 3"/>
          <p:cNvSpPr txBox="1"/>
          <p:nvPr/>
        </p:nvSpPr>
        <p:spPr>
          <a:xfrm>
            <a:off x="755576" y="5013176"/>
            <a:ext cx="7697504" cy="916854"/>
          </a:xfrm>
          <a:prstGeom prst="rect">
            <a:avLst/>
          </a:prstGeom>
          <a:noFill/>
        </p:spPr>
        <p:txBody>
          <a:bodyPr wrap="square" rtlCol="0">
            <a:spAutoFit/>
          </a:bodyPr>
          <a:lstStyle/>
          <a:p>
            <a:pPr algn="just">
              <a:lnSpc>
                <a:spcPct val="115000"/>
              </a:lnSpc>
              <a:spcAft>
                <a:spcPts val="1000"/>
              </a:spcAft>
            </a:pPr>
            <a:r>
              <a:rPr lang="de-DE" sz="2400" dirty="0">
                <a:solidFill>
                  <a:srgbClr val="FF0000"/>
                </a:solidFill>
                <a:ea typeface="Calibri"/>
                <a:cs typeface="Times New Roman"/>
              </a:rPr>
              <a:t>(angebahnt in 5/2: erläutern den Sinn von Symbolen und Bräuchen im Weihnachtsfestkreis)</a:t>
            </a:r>
            <a:endParaRPr lang="de-DE" sz="2400" dirty="0">
              <a:ea typeface="Calibri"/>
              <a:cs typeface="Times New Roman"/>
            </a:endParaRPr>
          </a:p>
        </p:txBody>
      </p:sp>
    </p:spTree>
    <p:extLst>
      <p:ext uri="{BB962C8B-B14F-4D97-AF65-F5344CB8AC3E}">
        <p14:creationId xmlns:p14="http://schemas.microsoft.com/office/powerpoint/2010/main" val="193481216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pPr>
              <a:lnSpc>
                <a:spcPct val="115000"/>
              </a:lnSpc>
              <a:spcAft>
                <a:spcPts val="1000"/>
              </a:spcAft>
            </a:pPr>
            <a:r>
              <a:rPr lang="de-DE" dirty="0">
                <a:ea typeface="Calibri"/>
                <a:cs typeface="Times New Roman"/>
              </a:rPr>
              <a:t>10/4: Jesus der Christus</a:t>
            </a:r>
            <a:br>
              <a:rPr lang="de-DE" dirty="0">
                <a:ea typeface="Calibri"/>
                <a:cs typeface="Times New Roman"/>
              </a:rPr>
            </a:br>
            <a:r>
              <a:rPr lang="de-DE" dirty="0" smtClean="0">
                <a:ea typeface="Calibri"/>
                <a:cs typeface="Times New Roman"/>
              </a:rPr>
              <a:t>(</a:t>
            </a:r>
            <a:r>
              <a:rPr lang="de-DE" dirty="0" err="1" smtClean="0">
                <a:ea typeface="Calibri"/>
                <a:cs typeface="Times New Roman"/>
              </a:rPr>
              <a:t>Gym</a:t>
            </a:r>
            <a:r>
              <a:rPr lang="de-DE" dirty="0" smtClean="0">
                <a:ea typeface="Calibri"/>
                <a:cs typeface="Times New Roman"/>
              </a:rPr>
              <a:t>, Kompetenzerwartungen)</a:t>
            </a:r>
            <a:endParaRPr lang="de-DE" dirty="0"/>
          </a:p>
        </p:txBody>
      </p:sp>
      <p:sp>
        <p:nvSpPr>
          <p:cNvPr id="3" name="Inhaltsplatzhalter 2"/>
          <p:cNvSpPr>
            <a:spLocks noGrp="1"/>
          </p:cNvSpPr>
          <p:nvPr>
            <p:ph idx="1"/>
          </p:nvPr>
        </p:nvSpPr>
        <p:spPr>
          <a:xfrm>
            <a:off x="457200" y="1600201"/>
            <a:ext cx="8229600" cy="1828799"/>
          </a:xfrm>
        </p:spPr>
        <p:txBody>
          <a:bodyPr>
            <a:normAutofit/>
          </a:bodyPr>
          <a:lstStyle/>
          <a:p>
            <a:pPr marL="0" indent="0">
              <a:buNone/>
            </a:pPr>
            <a:r>
              <a:rPr lang="de-DE" dirty="0"/>
              <a:t>• erschließen aus dem Auftreten und Reden Jesu Christi wesentliche Aspekte seines Selbstverständnisses und seiner Botschaft</a:t>
            </a:r>
            <a:r>
              <a:rPr lang="de-DE" dirty="0" smtClean="0"/>
              <a:t>. </a:t>
            </a:r>
            <a:endParaRPr lang="de-DE" dirty="0"/>
          </a:p>
        </p:txBody>
      </p:sp>
      <p:sp>
        <p:nvSpPr>
          <p:cNvPr id="4" name="Textfeld 3"/>
          <p:cNvSpPr txBox="1"/>
          <p:nvPr/>
        </p:nvSpPr>
        <p:spPr>
          <a:xfrm>
            <a:off x="539552" y="4005064"/>
            <a:ext cx="7697504" cy="2615781"/>
          </a:xfrm>
          <a:prstGeom prst="rect">
            <a:avLst/>
          </a:prstGeom>
          <a:noFill/>
        </p:spPr>
        <p:txBody>
          <a:bodyPr wrap="square" rtlCol="0">
            <a:spAutoFit/>
          </a:bodyPr>
          <a:lstStyle/>
          <a:p>
            <a:pPr algn="just">
              <a:lnSpc>
                <a:spcPct val="115000"/>
              </a:lnSpc>
              <a:spcAft>
                <a:spcPts val="1000"/>
              </a:spcAft>
            </a:pPr>
            <a:r>
              <a:rPr lang="de-DE" sz="2400" dirty="0">
                <a:solidFill>
                  <a:srgbClr val="FF0000"/>
                </a:solidFill>
                <a:ea typeface="Calibri"/>
                <a:cs typeface="Times New Roman"/>
              </a:rPr>
              <a:t>(angebahnt in 8/2: erkennen vor dem Hintergrund der biblischen Texte Jesu Hinwendung zu den Menschen (…); übertragen die Impulse vom Umgang Jesu mit Schuld und Sünde auf ihr Leben; angebahnt in 6/3: beschreiben auf der Grundlage von biblischen Texten die Grundzüge von Jesu </a:t>
            </a:r>
            <a:r>
              <a:rPr lang="de-DE" sz="2400" dirty="0" smtClean="0">
                <a:solidFill>
                  <a:srgbClr val="FF0000"/>
                </a:solidFill>
                <a:ea typeface="Calibri"/>
                <a:cs typeface="Times New Roman"/>
              </a:rPr>
              <a:t>	Christi </a:t>
            </a:r>
            <a:r>
              <a:rPr lang="de-DE" sz="2400" dirty="0">
                <a:solidFill>
                  <a:srgbClr val="FF0000"/>
                </a:solidFill>
                <a:ea typeface="Calibri"/>
                <a:cs typeface="Times New Roman"/>
              </a:rPr>
              <a:t>Umgang mit dem Leid)</a:t>
            </a:r>
            <a:r>
              <a:rPr lang="de-DE" sz="2400" dirty="0">
                <a:ea typeface="Calibri"/>
                <a:cs typeface="Times New Roman"/>
              </a:rPr>
              <a:t> </a:t>
            </a:r>
          </a:p>
        </p:txBody>
      </p:sp>
    </p:spTree>
    <p:extLst>
      <p:ext uri="{BB962C8B-B14F-4D97-AF65-F5344CB8AC3E}">
        <p14:creationId xmlns:p14="http://schemas.microsoft.com/office/powerpoint/2010/main" val="21199849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pPr>
              <a:lnSpc>
                <a:spcPct val="115000"/>
              </a:lnSpc>
              <a:spcAft>
                <a:spcPts val="1000"/>
              </a:spcAft>
            </a:pPr>
            <a:r>
              <a:rPr lang="de-DE" dirty="0">
                <a:ea typeface="Calibri"/>
                <a:cs typeface="Times New Roman"/>
              </a:rPr>
              <a:t>10/4: Jesus der Christus</a:t>
            </a:r>
            <a:br>
              <a:rPr lang="de-DE" dirty="0">
                <a:ea typeface="Calibri"/>
                <a:cs typeface="Times New Roman"/>
              </a:rPr>
            </a:br>
            <a:r>
              <a:rPr lang="de-DE" dirty="0" smtClean="0">
                <a:ea typeface="Calibri"/>
                <a:cs typeface="Times New Roman"/>
              </a:rPr>
              <a:t>(</a:t>
            </a:r>
            <a:r>
              <a:rPr lang="de-DE" dirty="0" err="1" smtClean="0">
                <a:ea typeface="Calibri"/>
                <a:cs typeface="Times New Roman"/>
              </a:rPr>
              <a:t>Gym</a:t>
            </a:r>
            <a:r>
              <a:rPr lang="de-DE" dirty="0" smtClean="0">
                <a:ea typeface="Calibri"/>
                <a:cs typeface="Times New Roman"/>
              </a:rPr>
              <a:t>, Kompetenzerwartungen)</a:t>
            </a:r>
            <a:endParaRPr lang="de-DE" dirty="0"/>
          </a:p>
        </p:txBody>
      </p:sp>
      <p:sp>
        <p:nvSpPr>
          <p:cNvPr id="3" name="Inhaltsplatzhalter 2"/>
          <p:cNvSpPr>
            <a:spLocks noGrp="1"/>
          </p:cNvSpPr>
          <p:nvPr>
            <p:ph idx="1"/>
          </p:nvPr>
        </p:nvSpPr>
        <p:spPr>
          <a:xfrm>
            <a:off x="457200" y="1600201"/>
            <a:ext cx="8229600" cy="1828799"/>
          </a:xfrm>
        </p:spPr>
        <p:txBody>
          <a:bodyPr>
            <a:normAutofit/>
          </a:bodyPr>
          <a:lstStyle/>
          <a:p>
            <a:pPr marL="0" indent="0">
              <a:buNone/>
            </a:pPr>
            <a:r>
              <a:rPr lang="de-DE" dirty="0" smtClean="0"/>
              <a:t>• </a:t>
            </a:r>
            <a:r>
              <a:rPr lang="de-DE" dirty="0"/>
              <a:t>verstehen seine Auferstehung als das entscheidende Kriterium für die christliche Hoffnung auf Vollendung. </a:t>
            </a:r>
          </a:p>
        </p:txBody>
      </p:sp>
      <p:sp>
        <p:nvSpPr>
          <p:cNvPr id="4" name="Textfeld 3"/>
          <p:cNvSpPr txBox="1"/>
          <p:nvPr/>
        </p:nvSpPr>
        <p:spPr>
          <a:xfrm>
            <a:off x="539552" y="4005064"/>
            <a:ext cx="7697504" cy="2191049"/>
          </a:xfrm>
          <a:prstGeom prst="rect">
            <a:avLst/>
          </a:prstGeom>
          <a:noFill/>
        </p:spPr>
        <p:txBody>
          <a:bodyPr wrap="square" rtlCol="0">
            <a:spAutoFit/>
          </a:bodyPr>
          <a:lstStyle/>
          <a:p>
            <a:pPr algn="just">
              <a:lnSpc>
                <a:spcPct val="115000"/>
              </a:lnSpc>
              <a:spcAft>
                <a:spcPts val="1000"/>
              </a:spcAft>
            </a:pPr>
            <a:r>
              <a:rPr lang="de-DE" sz="2400" dirty="0">
                <a:solidFill>
                  <a:srgbClr val="FF0000"/>
                </a:solidFill>
                <a:ea typeface="Calibri"/>
                <a:cs typeface="Times New Roman"/>
              </a:rPr>
              <a:t>(angebahnt in 6/3: erschließen die Osterbotschaft als Sieg über Leid und Tod und übertragen diese Hoffnung der Auferstehung auf das Leben der Menschen;</a:t>
            </a:r>
            <a:r>
              <a:rPr lang="de-DE" sz="2400" dirty="0">
                <a:ea typeface="Calibri"/>
                <a:cs typeface="Times New Roman"/>
              </a:rPr>
              <a:t> </a:t>
            </a:r>
            <a:r>
              <a:rPr lang="de-DE" sz="2400" dirty="0">
                <a:solidFill>
                  <a:srgbClr val="FF0000"/>
                </a:solidFill>
                <a:ea typeface="Calibri"/>
                <a:cs typeface="Times New Roman"/>
              </a:rPr>
              <a:t>ordnen die Geschehnisse um Tod und Auferstehung Jesu Christi den Festtagen im Osterfestkreis zu)</a:t>
            </a:r>
            <a:endParaRPr lang="de-DE" sz="2400" dirty="0">
              <a:ea typeface="Calibri"/>
              <a:cs typeface="Times New Roman"/>
            </a:endParaRPr>
          </a:p>
        </p:txBody>
      </p:sp>
    </p:spTree>
    <p:extLst>
      <p:ext uri="{BB962C8B-B14F-4D97-AF65-F5344CB8AC3E}">
        <p14:creationId xmlns:p14="http://schemas.microsoft.com/office/powerpoint/2010/main" val="375187437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pPr>
              <a:lnSpc>
                <a:spcPct val="115000"/>
              </a:lnSpc>
              <a:spcAft>
                <a:spcPts val="1000"/>
              </a:spcAft>
            </a:pPr>
            <a:r>
              <a:rPr lang="de-DE" dirty="0">
                <a:ea typeface="Calibri"/>
                <a:cs typeface="Times New Roman"/>
              </a:rPr>
              <a:t>10/4: Jesus der Christus</a:t>
            </a:r>
            <a:br>
              <a:rPr lang="de-DE" dirty="0">
                <a:ea typeface="Calibri"/>
                <a:cs typeface="Times New Roman"/>
              </a:rPr>
            </a:br>
            <a:r>
              <a:rPr lang="de-DE" dirty="0" smtClean="0">
                <a:ea typeface="Calibri"/>
                <a:cs typeface="Times New Roman"/>
              </a:rPr>
              <a:t>(</a:t>
            </a:r>
            <a:r>
              <a:rPr lang="de-DE" dirty="0" err="1" smtClean="0">
                <a:ea typeface="Calibri"/>
                <a:cs typeface="Times New Roman"/>
              </a:rPr>
              <a:t>Gym</a:t>
            </a:r>
            <a:r>
              <a:rPr lang="de-DE" dirty="0" smtClean="0">
                <a:ea typeface="Calibri"/>
                <a:cs typeface="Times New Roman"/>
              </a:rPr>
              <a:t>, Kompetenzerwartungen)</a:t>
            </a:r>
            <a:endParaRPr lang="de-DE" dirty="0"/>
          </a:p>
        </p:txBody>
      </p:sp>
      <p:sp>
        <p:nvSpPr>
          <p:cNvPr id="3" name="Inhaltsplatzhalter 2"/>
          <p:cNvSpPr>
            <a:spLocks noGrp="1"/>
          </p:cNvSpPr>
          <p:nvPr>
            <p:ph idx="1"/>
          </p:nvPr>
        </p:nvSpPr>
        <p:spPr>
          <a:xfrm>
            <a:off x="457200" y="1600201"/>
            <a:ext cx="8229600" cy="1828799"/>
          </a:xfrm>
        </p:spPr>
        <p:txBody>
          <a:bodyPr>
            <a:normAutofit/>
          </a:bodyPr>
          <a:lstStyle/>
          <a:p>
            <a:pPr marL="0" indent="0">
              <a:buNone/>
            </a:pPr>
            <a:r>
              <a:rPr lang="de-DE" dirty="0" smtClean="0"/>
              <a:t>• </a:t>
            </a:r>
            <a:r>
              <a:rPr lang="de-DE" dirty="0"/>
              <a:t>erläutern das Ringen der frühen Kirche um ein Verständnis Jesu Christi als Sohn Gottes und seine </a:t>
            </a:r>
            <a:r>
              <a:rPr lang="de-DE" dirty="0" smtClean="0"/>
              <a:t>Heilsbedeutung.</a:t>
            </a:r>
            <a:endParaRPr lang="de-DE" dirty="0"/>
          </a:p>
        </p:txBody>
      </p:sp>
      <p:sp>
        <p:nvSpPr>
          <p:cNvPr id="4" name="Textfeld 3"/>
          <p:cNvSpPr txBox="1"/>
          <p:nvPr/>
        </p:nvSpPr>
        <p:spPr>
          <a:xfrm>
            <a:off x="539552" y="4005064"/>
            <a:ext cx="7697504" cy="1341586"/>
          </a:xfrm>
          <a:prstGeom prst="rect">
            <a:avLst/>
          </a:prstGeom>
          <a:noFill/>
        </p:spPr>
        <p:txBody>
          <a:bodyPr wrap="square" rtlCol="0">
            <a:spAutoFit/>
          </a:bodyPr>
          <a:lstStyle/>
          <a:p>
            <a:pPr algn="just">
              <a:lnSpc>
                <a:spcPct val="115000"/>
              </a:lnSpc>
              <a:spcAft>
                <a:spcPts val="1000"/>
              </a:spcAft>
            </a:pPr>
            <a:r>
              <a:rPr lang="de-DE" sz="2400" dirty="0">
                <a:solidFill>
                  <a:srgbClr val="FF0000"/>
                </a:solidFill>
                <a:ea typeface="Calibri"/>
                <a:cs typeface="Times New Roman"/>
              </a:rPr>
              <a:t>(angebahnt in 5/2: erschließen und formulieren die Botschaft des Weihnachtsevangeliums und die Bedeutung der Menschwerdung Gottes.)</a:t>
            </a:r>
            <a:endParaRPr lang="de-DE" sz="2400" dirty="0">
              <a:ea typeface="Calibri"/>
              <a:cs typeface="Times New Roman"/>
            </a:endParaRPr>
          </a:p>
        </p:txBody>
      </p:sp>
    </p:spTree>
    <p:extLst>
      <p:ext uri="{BB962C8B-B14F-4D97-AF65-F5344CB8AC3E}">
        <p14:creationId xmlns:p14="http://schemas.microsoft.com/office/powerpoint/2010/main" val="40748765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pPr>
              <a:lnSpc>
                <a:spcPct val="115000"/>
              </a:lnSpc>
              <a:spcAft>
                <a:spcPts val="1000"/>
              </a:spcAft>
            </a:pPr>
            <a:r>
              <a:rPr lang="de-DE" dirty="0">
                <a:ea typeface="Calibri"/>
                <a:cs typeface="Times New Roman"/>
              </a:rPr>
              <a:t>10/4: Jesus der Christus</a:t>
            </a:r>
            <a:br>
              <a:rPr lang="de-DE" dirty="0">
                <a:ea typeface="Calibri"/>
                <a:cs typeface="Times New Roman"/>
              </a:rPr>
            </a:br>
            <a:r>
              <a:rPr lang="de-DE" dirty="0" smtClean="0">
                <a:ea typeface="Calibri"/>
                <a:cs typeface="Times New Roman"/>
              </a:rPr>
              <a:t>(</a:t>
            </a:r>
            <a:r>
              <a:rPr lang="de-DE" dirty="0" err="1" smtClean="0">
                <a:ea typeface="Calibri"/>
                <a:cs typeface="Times New Roman"/>
              </a:rPr>
              <a:t>Gym</a:t>
            </a:r>
            <a:r>
              <a:rPr lang="de-DE" dirty="0" smtClean="0">
                <a:ea typeface="Calibri"/>
                <a:cs typeface="Times New Roman"/>
              </a:rPr>
              <a:t>, Kompetenzerwartungen)</a:t>
            </a:r>
            <a:endParaRPr lang="de-DE" dirty="0"/>
          </a:p>
        </p:txBody>
      </p:sp>
      <p:sp>
        <p:nvSpPr>
          <p:cNvPr id="3" name="Inhaltsplatzhalter 2"/>
          <p:cNvSpPr>
            <a:spLocks noGrp="1"/>
          </p:cNvSpPr>
          <p:nvPr>
            <p:ph idx="1"/>
          </p:nvPr>
        </p:nvSpPr>
        <p:spPr>
          <a:xfrm>
            <a:off x="457200" y="1600201"/>
            <a:ext cx="8229600" cy="1828799"/>
          </a:xfrm>
        </p:spPr>
        <p:txBody>
          <a:bodyPr>
            <a:normAutofit fontScale="85000" lnSpcReduction="10000"/>
          </a:bodyPr>
          <a:lstStyle/>
          <a:p>
            <a:r>
              <a:rPr lang="de-DE" dirty="0" smtClean="0"/>
              <a:t>beschreiben </a:t>
            </a:r>
            <a:r>
              <a:rPr lang="de-DE" dirty="0"/>
              <a:t>Ausprägungen des Glaubenslebens der christlichen Konfessionen und erkennen darin gemeinsame und verschiedenartige Zugänge zu Jesus Christus.</a:t>
            </a:r>
          </a:p>
        </p:txBody>
      </p:sp>
    </p:spTree>
    <p:extLst>
      <p:ext uri="{BB962C8B-B14F-4D97-AF65-F5344CB8AC3E}">
        <p14:creationId xmlns:p14="http://schemas.microsoft.com/office/powerpoint/2010/main" val="118653586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Analyse</a:t>
            </a:r>
            <a:endParaRPr lang="de-DE" dirty="0"/>
          </a:p>
        </p:txBody>
      </p:sp>
      <p:sp>
        <p:nvSpPr>
          <p:cNvPr id="3" name="Inhaltsplatzhalter 2"/>
          <p:cNvSpPr>
            <a:spLocks noGrp="1"/>
          </p:cNvSpPr>
          <p:nvPr>
            <p:ph idx="1"/>
          </p:nvPr>
        </p:nvSpPr>
        <p:spPr/>
        <p:txBody>
          <a:bodyPr/>
          <a:lstStyle/>
          <a:p>
            <a:r>
              <a:rPr lang="de-DE" dirty="0" smtClean="0"/>
              <a:t>Lernbereich der 6. und 8. Klasse besonders wichtig</a:t>
            </a:r>
            <a:endParaRPr lang="de-DE" dirty="0"/>
          </a:p>
        </p:txBody>
      </p:sp>
    </p:spTree>
    <p:extLst>
      <p:ext uri="{BB962C8B-B14F-4D97-AF65-F5344CB8AC3E}">
        <p14:creationId xmlns:p14="http://schemas.microsoft.com/office/powerpoint/2010/main" val="207561394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Analyse</a:t>
            </a:r>
            <a:endParaRPr lang="de-DE" dirty="0"/>
          </a:p>
        </p:txBody>
      </p:sp>
      <p:sp>
        <p:nvSpPr>
          <p:cNvPr id="3" name="Inhaltsplatzhalter 2"/>
          <p:cNvSpPr>
            <a:spLocks noGrp="1"/>
          </p:cNvSpPr>
          <p:nvPr>
            <p:ph idx="1"/>
          </p:nvPr>
        </p:nvSpPr>
        <p:spPr/>
        <p:txBody>
          <a:bodyPr/>
          <a:lstStyle/>
          <a:p>
            <a:r>
              <a:rPr lang="de-DE" dirty="0" smtClean="0"/>
              <a:t>Lernbereich der 6. und 8. Klasse besonders wichtig</a:t>
            </a:r>
          </a:p>
          <a:p>
            <a:r>
              <a:rPr lang="de-DE" dirty="0" smtClean="0"/>
              <a:t>Ostern</a:t>
            </a:r>
            <a:endParaRPr lang="de-DE" dirty="0"/>
          </a:p>
        </p:txBody>
      </p:sp>
    </p:spTree>
    <p:extLst>
      <p:ext uri="{BB962C8B-B14F-4D97-AF65-F5344CB8AC3E}">
        <p14:creationId xmlns:p14="http://schemas.microsoft.com/office/powerpoint/2010/main" val="3130560748"/>
      </p:ext>
    </p:extLst>
  </p:cSld>
  <p:clrMapOvr>
    <a:masterClrMapping/>
  </p:clrMapOvr>
  <p:timing>
    <p:tnLst>
      <p:par>
        <p:cTn id="1" dur="indefinite" restart="never" nodeType="tmRoot"/>
      </p:par>
    </p:tnLst>
  </p:timing>
</p:sld>
</file>

<file path=ppt/theme/theme1.xml><?xml version="1.0" encoding="utf-8"?>
<a:theme xmlns:a="http://schemas.openxmlformats.org/drawingml/2006/main" name="RPZ PPT Vorlage_Schilf">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RPZ PPT Vorlage_Schilf</Template>
  <TotalTime>0</TotalTime>
  <Words>815</Words>
  <Application>Microsoft Office PowerPoint</Application>
  <PresentationFormat>Bildschirmpräsentation (4:3)</PresentationFormat>
  <Paragraphs>41</Paragraphs>
  <Slides>10</Slides>
  <Notes>6</Notes>
  <HiddenSlides>0</HiddenSlides>
  <MMClips>0</MMClips>
  <ScaleCrop>false</ScaleCrop>
  <HeadingPairs>
    <vt:vector size="4" baseType="variant">
      <vt:variant>
        <vt:lpstr>Design</vt:lpstr>
      </vt:variant>
      <vt:variant>
        <vt:i4>1</vt:i4>
      </vt:variant>
      <vt:variant>
        <vt:lpstr>Folientitel</vt:lpstr>
      </vt:variant>
      <vt:variant>
        <vt:i4>10</vt:i4>
      </vt:variant>
    </vt:vector>
  </HeadingPairs>
  <TitlesOfParts>
    <vt:vector size="11" baseType="lpstr">
      <vt:lpstr>RPZ PPT Vorlage_Schilf</vt:lpstr>
      <vt:lpstr>Aufbau der Kompetenzerwartungen innerhalb eines Gegenstandsbereichs</vt:lpstr>
      <vt:lpstr>Ausgangsüberlegung</vt:lpstr>
      <vt:lpstr>10/4: Jesus der Christus (Gym, Kompetenzerwartungen)</vt:lpstr>
      <vt:lpstr>10/4: Jesus der Christus (Gym, Kompetenzerwartungen)</vt:lpstr>
      <vt:lpstr>10/4: Jesus der Christus (Gym, Kompetenzerwartungen)</vt:lpstr>
      <vt:lpstr>10/4: Jesus der Christus (Gym, Kompetenzerwartungen)</vt:lpstr>
      <vt:lpstr>10/4: Jesus der Christus (Gym, Kompetenzerwartungen)</vt:lpstr>
      <vt:lpstr>Analyse</vt:lpstr>
      <vt:lpstr>Analyse</vt:lpstr>
      <vt:lpstr>Analyse</vt:lpstr>
    </vt:vector>
  </TitlesOfParts>
  <Company>Erzbischöfliches Ordinariat München</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Aufbau der Kompetenzerwartungen innerhalb eines Lernbereichs</dc:title>
  <dc:creator>Bär, Dr. Matthias</dc:creator>
  <cp:lastModifiedBy>Bär, Dr. Matthias</cp:lastModifiedBy>
  <cp:revision>9</cp:revision>
  <dcterms:created xsi:type="dcterms:W3CDTF">2016-05-11T07:12:35Z</dcterms:created>
  <dcterms:modified xsi:type="dcterms:W3CDTF">2016-06-03T08:04:47Z</dcterms:modified>
</cp:coreProperties>
</file>

<file path=docProps/thumbnail.jpeg>
</file>