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wdp" ContentType="image/vnd.ms-photo"/>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4"/>
  </p:notesMasterIdLst>
  <p:sldIdLst>
    <p:sldId id="268" r:id="rId2"/>
    <p:sldId id="257"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3A3C5"/>
    <a:srgbClr val="EB67A0"/>
    <a:srgbClr val="E74B8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63636" autoAdjust="0"/>
  </p:normalViewPr>
  <p:slideViewPr>
    <p:cSldViewPr>
      <p:cViewPr varScale="1">
        <p:scale>
          <a:sx n="57" d="100"/>
          <a:sy n="57" d="100"/>
        </p:scale>
        <p:origin x="-2334" y="-9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media/hdphoto1.wdp>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de-DE"/>
          </a:p>
        </p:txBody>
      </p:sp>
      <p:sp>
        <p:nvSpPr>
          <p:cNvPr id="3" name="Datumsplatzhalt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5EC3FEC-B6E7-451D-9F3F-B40C1CCED6C9}" type="datetimeFigureOut">
              <a:rPr lang="de-DE" smtClean="0"/>
              <a:t>08.06.2016</a:t>
            </a:fld>
            <a:endParaRPr lang="de-DE"/>
          </a:p>
        </p:txBody>
      </p:sp>
      <p:sp>
        <p:nvSpPr>
          <p:cNvPr id="4" name="Folienbildplatzhalt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de-DE"/>
          </a:p>
        </p:txBody>
      </p:sp>
      <p:sp>
        <p:nvSpPr>
          <p:cNvPr id="5" name="Notizenplatzhalt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6" name="Fußzeilenplatzhalt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de-DE"/>
          </a:p>
        </p:txBody>
      </p:sp>
      <p:sp>
        <p:nvSpPr>
          <p:cNvPr id="7" name="Foliennummernplatzhalt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E096D99-78FC-40E8-9870-A7654DCBA4B3}" type="slidenum">
              <a:rPr lang="de-DE" smtClean="0"/>
              <a:t>‹Nr.›</a:t>
            </a:fld>
            <a:endParaRPr lang="de-DE"/>
          </a:p>
        </p:txBody>
      </p:sp>
    </p:spTree>
    <p:extLst>
      <p:ext uri="{BB962C8B-B14F-4D97-AF65-F5344CB8AC3E}">
        <p14:creationId xmlns:p14="http://schemas.microsoft.com/office/powerpoint/2010/main" val="157054622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Anhand der folgenden Überlegungen zum Kompetenzorientierten Unterricht können wir unsere bisherige</a:t>
            </a:r>
            <a:r>
              <a:rPr lang="de-DE" sz="1200" kern="1200" baseline="0" dirty="0" smtClean="0">
                <a:solidFill>
                  <a:schemeClr val="tx1"/>
                </a:solidFill>
                <a:effectLst/>
                <a:latin typeface="+mn-lt"/>
                <a:ea typeface="+mn-ea"/>
                <a:cs typeface="+mn-cs"/>
              </a:rPr>
              <a:t> Vorgehensweise bei der Unterrichtsvorbereitung</a:t>
            </a:r>
            <a:r>
              <a:rPr lang="de-DE" sz="1200" kern="1200" dirty="0" smtClean="0">
                <a:solidFill>
                  <a:schemeClr val="tx1"/>
                </a:solidFill>
                <a:effectLst/>
                <a:latin typeface="+mn-lt"/>
                <a:ea typeface="+mn-ea"/>
                <a:cs typeface="+mn-cs"/>
              </a:rPr>
              <a:t> überprüfen. Sicher lässt sich in Vielem die bisherige Praxis wiedererkennen. Aber der neue Lehrplan ist Anlass zu einer Revision. Die Unterrichtvorbereitung besteht –</a:t>
            </a:r>
            <a:r>
              <a:rPr lang="de-DE" sz="1200" kern="1200" baseline="0" dirty="0" smtClean="0">
                <a:solidFill>
                  <a:schemeClr val="tx1"/>
                </a:solidFill>
                <a:effectLst/>
                <a:latin typeface="+mn-lt"/>
                <a:ea typeface="+mn-ea"/>
                <a:cs typeface="+mn-cs"/>
              </a:rPr>
              <a:t> ganz grob gesagt – in drei Phasen.</a:t>
            </a:r>
            <a:endParaRPr lang="de-DE" sz="1200" kern="1200" dirty="0" smtClean="0">
              <a:solidFill>
                <a:schemeClr val="tx1"/>
              </a:solidFill>
              <a:effectLst/>
              <a:latin typeface="+mn-lt"/>
              <a:ea typeface="+mn-ea"/>
              <a:cs typeface="+mn-cs"/>
            </a:endParaRPr>
          </a:p>
          <a:p>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2</a:t>
            </a:fld>
            <a:endParaRPr lang="de-DE"/>
          </a:p>
        </p:txBody>
      </p:sp>
    </p:spTree>
    <p:extLst>
      <p:ext uri="{BB962C8B-B14F-4D97-AF65-F5344CB8AC3E}">
        <p14:creationId xmlns:p14="http://schemas.microsoft.com/office/powerpoint/2010/main" val="1273124932"/>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sz="1200" kern="1200" dirty="0" smtClean="0">
                <a:solidFill>
                  <a:schemeClr val="tx1"/>
                </a:solidFill>
                <a:effectLst/>
                <a:latin typeface="+mn-lt"/>
                <a:ea typeface="+mn-ea"/>
                <a:cs typeface="+mn-cs"/>
              </a:rPr>
              <a:t>Mit dem Entdecken einer Frage bzw. These und dem Klären einer Aufgabe kann sich das Denken der Schüler von einem Ziel her organisieren. Grundsätzlich können Schüler auch verschiedene Teilaufgaben entdecken. Der Unterricht soll geleitet sein von der Frage: Was müssten wir denn jetzt wissen und können, um die Aufgabe oder die Teilaufgabe zu lösen? Das Entdecken einer Frage und das Ableiten von Aufgaben erfordern oft die längste Zeit im Unterricht. </a:t>
            </a:r>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11</a:t>
            </a:fld>
            <a:endParaRPr lang="de-DE"/>
          </a:p>
        </p:txBody>
      </p:sp>
    </p:spTree>
    <p:extLst>
      <p:ext uri="{BB962C8B-B14F-4D97-AF65-F5344CB8AC3E}">
        <p14:creationId xmlns:p14="http://schemas.microsoft.com/office/powerpoint/2010/main" val="2911155672"/>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sz="1200" kern="1200" dirty="0" smtClean="0">
                <a:solidFill>
                  <a:schemeClr val="tx1"/>
                </a:solidFill>
                <a:effectLst/>
                <a:latin typeface="+mn-lt"/>
                <a:ea typeface="+mn-ea"/>
                <a:cs typeface="+mn-cs"/>
              </a:rPr>
              <a:t>Insgesamt ist es bei der Planung wichtig, vom Ziel her zu denken und die zu erwerbenden Kompetenzen und die Inhalte zusammen im Blick zu haben. Durch die Klärung der Schülervorstellungen wird sichtbar, wie Schüler des Unterrichtsinhalts gewahr werden können. Das hilft bei der Konstruktion von Situationen, in denen für Schüler Fragen aufbrechen können.</a:t>
            </a:r>
          </a:p>
          <a:p>
            <a:r>
              <a:rPr lang="de-DE" sz="1200" kern="1200" dirty="0" smtClean="0">
                <a:solidFill>
                  <a:schemeClr val="tx1"/>
                </a:solidFill>
                <a:effectLst/>
                <a:latin typeface="+mn-lt"/>
                <a:ea typeface="+mn-ea"/>
                <a:cs typeface="+mn-cs"/>
              </a:rPr>
              <a:t>Dabei werden auch mögliche aktuelle oder zukünftige Anwendungssituationen berücksichtigt</a:t>
            </a:r>
            <a:r>
              <a:rPr lang="de-DE" sz="1200" kern="1200" smtClean="0">
                <a:solidFill>
                  <a:schemeClr val="tx1"/>
                </a:solidFill>
                <a:effectLst/>
                <a:latin typeface="+mn-lt"/>
                <a:ea typeface="+mn-ea"/>
                <a:cs typeface="+mn-cs"/>
              </a:rPr>
              <a:t>. </a:t>
            </a:r>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12</a:t>
            </a:fld>
            <a:endParaRPr lang="de-DE"/>
          </a:p>
        </p:txBody>
      </p:sp>
    </p:spTree>
    <p:extLst>
      <p:ext uri="{BB962C8B-B14F-4D97-AF65-F5344CB8AC3E}">
        <p14:creationId xmlns:p14="http://schemas.microsoft.com/office/powerpoint/2010/main" val="291115567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Sie</a:t>
            </a:r>
            <a:r>
              <a:rPr lang="de-DE" baseline="0" dirty="0" smtClean="0"/>
              <a:t> unterrichten eine 5. Klasse und widmen sich dem Thema 5.1. Dem Lehrplan entnehmen Sie die Kompetenzerwartungen.</a:t>
            </a:r>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3</a:t>
            </a:fld>
            <a:endParaRPr lang="de-DE"/>
          </a:p>
        </p:txBody>
      </p:sp>
    </p:spTree>
    <p:extLst>
      <p:ext uri="{BB962C8B-B14F-4D97-AF65-F5344CB8AC3E}">
        <p14:creationId xmlns:p14="http://schemas.microsoft.com/office/powerpoint/2010/main" val="158788172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Idealtypisch läuft die Vorbereitung so ab: </a:t>
            </a:r>
            <a:r>
              <a:rPr lang="de-DE" baseline="0" dirty="0" smtClean="0"/>
              <a:t>Der Lehrer wählt eine Kompetenz aus, die er mit seiner konkreten Einheit anbahnen will.</a:t>
            </a:r>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4</a:t>
            </a:fld>
            <a:endParaRPr lang="de-DE"/>
          </a:p>
        </p:txBody>
      </p:sp>
    </p:spTree>
    <p:extLst>
      <p:ext uri="{BB962C8B-B14F-4D97-AF65-F5344CB8AC3E}">
        <p14:creationId xmlns:p14="http://schemas.microsoft.com/office/powerpoint/2010/main" val="382954015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Erst</a:t>
            </a:r>
            <a:r>
              <a:rPr lang="de-DE" baseline="0" dirty="0" smtClean="0"/>
              <a:t> danach folgt der  </a:t>
            </a:r>
            <a:r>
              <a:rPr lang="de-DE" dirty="0" smtClean="0"/>
              <a:t>Blick auf die Inhalte. Im bayerischen </a:t>
            </a:r>
            <a:r>
              <a:rPr lang="de-DE" dirty="0" err="1" smtClean="0"/>
              <a:t>LehrplanPLUS</a:t>
            </a:r>
            <a:r>
              <a:rPr lang="de-DE" baseline="0" dirty="0" smtClean="0"/>
              <a:t> sind sie verbindlich, dabei bleibt es bei den Gewohnheiten, dass „z. B.“ bedeutet, dass andere, ebenso geeignete Beispiele verwendet werden können. „U.a.“ heißt, dass neben dem Angeführten auch andere Inhalte dazukommen können, aber nicht ersatzweise. „Ggf.“ bezeichnet Inhalte, die fakultativ sind.</a:t>
            </a:r>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5</a:t>
            </a:fld>
            <a:endParaRPr lang="de-DE"/>
          </a:p>
        </p:txBody>
      </p:sp>
    </p:spTree>
    <p:extLst>
      <p:ext uri="{BB962C8B-B14F-4D97-AF65-F5344CB8AC3E}">
        <p14:creationId xmlns:p14="http://schemas.microsoft.com/office/powerpoint/2010/main" val="294666238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Im zweiten Schritt wählt</a:t>
            </a:r>
            <a:r>
              <a:rPr lang="de-DE" baseline="0" dirty="0" smtClean="0"/>
              <a:t> der Lehrer oder die Lehrerin aus dem Lehrplan einen konkreten Inhalt aus. Die Auseinandersetzung mit diesem Inhalt dient der Kompetenzentwicklung.</a:t>
            </a:r>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6</a:t>
            </a:fld>
            <a:endParaRPr lang="de-DE"/>
          </a:p>
        </p:txBody>
      </p:sp>
    </p:spTree>
    <p:extLst>
      <p:ext uri="{BB962C8B-B14F-4D97-AF65-F5344CB8AC3E}">
        <p14:creationId xmlns:p14="http://schemas.microsoft.com/office/powerpoint/2010/main" val="129753266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Welche</a:t>
            </a:r>
            <a:r>
              <a:rPr lang="de-DE" baseline="0" dirty="0" smtClean="0"/>
              <a:t> Vorstellungen (man spricht mit einem Fachwort hier von Präkonzepten)  bringen die Schüler zum Thema „Bund zwischen Gott und Mensch mit“? Diskutieren Sie dies in der Gruppe, bevor Sie weiterklicken!</a:t>
            </a:r>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7</a:t>
            </a:fld>
            <a:endParaRPr lang="de-DE"/>
          </a:p>
        </p:txBody>
      </p:sp>
    </p:spTree>
    <p:extLst>
      <p:ext uri="{BB962C8B-B14F-4D97-AF65-F5344CB8AC3E}">
        <p14:creationId xmlns:p14="http://schemas.microsoft.com/office/powerpoint/2010/main" val="307301356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Diese Beispiele wurden in einer 5.</a:t>
            </a:r>
            <a:r>
              <a:rPr lang="de-DE" baseline="0" dirty="0" smtClean="0"/>
              <a:t> Klasse in einer Realschule in München gesammelt.</a:t>
            </a:r>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8</a:t>
            </a:fld>
            <a:endParaRPr lang="de-DE"/>
          </a:p>
        </p:txBody>
      </p:sp>
    </p:spTree>
    <p:extLst>
      <p:ext uri="{BB962C8B-B14F-4D97-AF65-F5344CB8AC3E}">
        <p14:creationId xmlns:p14="http://schemas.microsoft.com/office/powerpoint/2010/main" val="104427667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Dem Lehrer oder der Lehrerin</a:t>
            </a:r>
            <a:r>
              <a:rPr lang="de-DE" sz="1200" kern="1200" baseline="0" dirty="0" smtClean="0">
                <a:solidFill>
                  <a:schemeClr val="tx1"/>
                </a:solidFill>
                <a:effectLst/>
                <a:latin typeface="+mn-lt"/>
                <a:ea typeface="+mn-ea"/>
                <a:cs typeface="+mn-cs"/>
              </a:rPr>
              <a:t> müssen die theologischen Inhalte klar sein. Dafür hat er sein Fach ja auch studiert. </a:t>
            </a:r>
            <a:r>
              <a:rPr lang="de-DE" sz="1200" kern="1200" dirty="0" smtClean="0">
                <a:solidFill>
                  <a:schemeClr val="tx1"/>
                </a:solidFill>
                <a:effectLst/>
                <a:latin typeface="+mn-lt"/>
                <a:ea typeface="+mn-ea"/>
                <a:cs typeface="+mn-cs"/>
              </a:rPr>
              <a:t>Es geht hier um die zentrale alttestamentliche und neutestamentliche Konzeption der Beziehung zwischen Gott und dem Gottesvolk, die analog zu Beziehungen zwischen Menschen erzählt wird. Die in der Bibel erzählten Bundesschlüsse dienen auch zur Gliederung der Heilsgeschichte; das Wort </a:t>
            </a:r>
            <a:r>
              <a:rPr lang="de-DE" sz="1200" kern="1200" dirty="0" err="1" smtClean="0">
                <a:solidFill>
                  <a:schemeClr val="tx1"/>
                </a:solidFill>
                <a:effectLst/>
                <a:latin typeface="+mn-lt"/>
                <a:ea typeface="+mn-ea"/>
                <a:cs typeface="+mn-cs"/>
              </a:rPr>
              <a:t>b’rit</a:t>
            </a:r>
            <a:r>
              <a:rPr lang="de-DE" sz="1200" kern="1200" dirty="0" smtClean="0">
                <a:solidFill>
                  <a:schemeClr val="tx1"/>
                </a:solidFill>
                <a:effectLst/>
                <a:latin typeface="+mn-lt"/>
                <a:ea typeface="+mn-ea"/>
                <a:cs typeface="+mn-cs"/>
              </a:rPr>
              <a:t> bedeutet Rechtssetzung, Vertragsschluss, Verpflichtungsverhältnisse; durch </a:t>
            </a:r>
            <a:r>
              <a:rPr lang="de-DE" sz="1200" kern="1200" dirty="0" err="1" smtClean="0">
                <a:solidFill>
                  <a:schemeClr val="tx1"/>
                </a:solidFill>
                <a:effectLst/>
                <a:latin typeface="+mn-lt"/>
                <a:ea typeface="+mn-ea"/>
                <a:cs typeface="+mn-cs"/>
              </a:rPr>
              <a:t>b’rit</a:t>
            </a:r>
            <a:r>
              <a:rPr lang="de-DE" sz="1200" kern="1200" dirty="0" smtClean="0">
                <a:solidFill>
                  <a:schemeClr val="tx1"/>
                </a:solidFill>
                <a:effectLst/>
                <a:latin typeface="+mn-lt"/>
                <a:ea typeface="+mn-ea"/>
                <a:cs typeface="+mn-cs"/>
              </a:rPr>
              <a:t> entsteht ein Verwandtschaftsverhältnis; sekundär entsteht eine Verpflichtung; Inhalt des </a:t>
            </a:r>
            <a:r>
              <a:rPr lang="de-DE" sz="1200" kern="1200" dirty="0" err="1" smtClean="0">
                <a:solidFill>
                  <a:schemeClr val="tx1"/>
                </a:solidFill>
                <a:effectLst/>
                <a:latin typeface="+mn-lt"/>
                <a:ea typeface="+mn-ea"/>
                <a:cs typeface="+mn-cs"/>
              </a:rPr>
              <a:t>Abrahambundes</a:t>
            </a:r>
            <a:r>
              <a:rPr lang="de-DE" sz="1200" kern="1200" dirty="0" smtClean="0">
                <a:solidFill>
                  <a:schemeClr val="tx1"/>
                </a:solidFill>
                <a:effectLst/>
                <a:latin typeface="+mn-lt"/>
                <a:ea typeface="+mn-ea"/>
                <a:cs typeface="+mn-cs"/>
              </a:rPr>
              <a:t> ist die Zusage der Dynastie, die Landschenkung und die Treue; zur Zeit Jesu bedeutet das Wort v. a. noch Gesetz. (Neues Bibellexikon)</a:t>
            </a:r>
          </a:p>
          <a:p>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9</a:t>
            </a:fld>
            <a:endParaRPr lang="de-DE"/>
          </a:p>
        </p:txBody>
      </p:sp>
    </p:spTree>
    <p:extLst>
      <p:ext uri="{BB962C8B-B14F-4D97-AF65-F5344CB8AC3E}">
        <p14:creationId xmlns:p14="http://schemas.microsoft.com/office/powerpoint/2010/main" val="242278992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Genauso klar muss uns Lehrerinnen und Lehrern die Bedeutung der Operatoren sein: </a:t>
            </a:r>
            <a:r>
              <a:rPr lang="de-DE" sz="1200" i="1" kern="1200" dirty="0" smtClean="0">
                <a:solidFill>
                  <a:schemeClr val="tx1"/>
                </a:solidFill>
                <a:effectLst/>
                <a:latin typeface="+mn-lt"/>
                <a:ea typeface="+mn-ea"/>
                <a:cs typeface="+mn-cs"/>
              </a:rPr>
              <a:t>Übertragen einfache biblische Aussagen selbstständig auf das eigene Leben</a:t>
            </a:r>
            <a:r>
              <a:rPr lang="de-DE" sz="1200" kern="1200" dirty="0" smtClean="0">
                <a:solidFill>
                  <a:schemeClr val="tx1"/>
                </a:solidFill>
                <a:effectLst/>
                <a:latin typeface="+mn-lt"/>
                <a:ea typeface="+mn-ea"/>
                <a:cs typeface="+mn-cs"/>
              </a:rPr>
              <a:t>: Übertragen bedeutet „in einem anderen Kontext anwenden“: Hier ist der „andere Kontext“ klar: die Schüler leben nicht in der Zeit der Entstehung der biblischen Texte. </a:t>
            </a:r>
            <a:r>
              <a:rPr lang="de-DE" sz="1200" i="1" kern="1200" dirty="0" smtClean="0">
                <a:solidFill>
                  <a:schemeClr val="tx1"/>
                </a:solidFill>
                <a:effectLst/>
                <a:latin typeface="+mn-lt"/>
                <a:ea typeface="+mn-ea"/>
                <a:cs typeface="+mn-cs"/>
              </a:rPr>
              <a:t>Anwenden</a:t>
            </a:r>
            <a:r>
              <a:rPr lang="de-DE" sz="1200" kern="1200" dirty="0" smtClean="0">
                <a:solidFill>
                  <a:schemeClr val="tx1"/>
                </a:solidFill>
                <a:effectLst/>
                <a:latin typeface="+mn-lt"/>
                <a:ea typeface="+mn-ea"/>
                <a:cs typeface="+mn-cs"/>
              </a:rPr>
              <a:t> ist ein schwieriger Begriff. Er meint hier wohl: die Kernelemente des Bundesgedankens in ein Gottesbild integrieren; verstehen, dass es eine persönliche Beziehung zu Gott geben kann, dass aber auch das ganze Gottesvolk eine solche hat.</a:t>
            </a:r>
          </a:p>
          <a:p>
            <a:endParaRPr lang="de-DE" dirty="0"/>
          </a:p>
        </p:txBody>
      </p:sp>
      <p:sp>
        <p:nvSpPr>
          <p:cNvPr id="4" name="Foliennummernplatzhalter 3"/>
          <p:cNvSpPr>
            <a:spLocks noGrp="1"/>
          </p:cNvSpPr>
          <p:nvPr>
            <p:ph type="sldNum" sz="quarter" idx="10"/>
          </p:nvPr>
        </p:nvSpPr>
        <p:spPr/>
        <p:txBody>
          <a:bodyPr/>
          <a:lstStyle/>
          <a:p>
            <a:fld id="{BE096D99-78FC-40E8-9870-A7654DCBA4B3}" type="slidenum">
              <a:rPr lang="de-DE" smtClean="0"/>
              <a:t>10</a:t>
            </a:fld>
            <a:endParaRPr lang="de-DE"/>
          </a:p>
        </p:txBody>
      </p:sp>
    </p:spTree>
    <p:extLst>
      <p:ext uri="{BB962C8B-B14F-4D97-AF65-F5344CB8AC3E}">
        <p14:creationId xmlns:p14="http://schemas.microsoft.com/office/powerpoint/2010/main" val="736832608"/>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normAutofit/>
          </a:bodyPr>
          <a:lstStyle>
            <a:lvl1pPr>
              <a:defRPr sz="3600" b="1">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3" name="Untertitel 2"/>
          <p:cNvSpPr>
            <a:spLocks noGrp="1"/>
          </p:cNvSpPr>
          <p:nvPr>
            <p:ph type="subTitle" idx="1"/>
          </p:nvPr>
        </p:nvSpPr>
        <p:spPr>
          <a:xfrm>
            <a:off x="1371600" y="3886200"/>
            <a:ext cx="6400800" cy="1752600"/>
          </a:xfrm>
        </p:spPr>
        <p:txBody>
          <a:bodyPr>
            <a:normAutofit/>
          </a:bodyPr>
          <a:lstStyle>
            <a:lvl1pPr marL="0" indent="0" algn="ctr">
              <a:buNone/>
              <a:defRPr sz="2400">
                <a:solidFill>
                  <a:schemeClr val="tx1"/>
                </a:solidFill>
                <a:latin typeface="Arial" panose="020B0604020202020204" pitchFamily="34" charset="0"/>
                <a:cs typeface="Arial" panose="020B0604020202020204"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de-DE" smtClean="0"/>
              <a:t>Formatvorlage des Untertitelmasters durch Klicken bearbeiten</a:t>
            </a:r>
            <a:endParaRPr lang="de-DE" dirty="0"/>
          </a:p>
        </p:txBody>
      </p:sp>
      <p:pic>
        <p:nvPicPr>
          <p:cNvPr id="9"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10" name="Rechteck 9"/>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11"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2"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3"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772410660"/>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obj">
  <p:cSld name="8_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idx="1"/>
          </p:nvPr>
        </p:nvSpPr>
        <p:spPr/>
        <p:txBody>
          <a:body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a:xfrm>
            <a:off x="457200" y="6356350"/>
            <a:ext cx="2133600" cy="365125"/>
          </a:xfrm>
          <a:prstGeom prst="rect">
            <a:avLst/>
          </a:prstGeom>
        </p:spPr>
        <p:txBody>
          <a:bodyPr/>
          <a:lstStyle/>
          <a:p>
            <a:fld id="{71690A0D-162E-4DB4-A41F-911C6862F6B3}" type="datetimeFigureOut">
              <a:rPr lang="de-DE" smtClean="0"/>
              <a:t>08.06.2016</a:t>
            </a:fld>
            <a:endParaRPr lang="de-DE"/>
          </a:p>
        </p:txBody>
      </p:sp>
      <p:sp>
        <p:nvSpPr>
          <p:cNvPr id="5" name="Fußzeilenplatzhalter 4"/>
          <p:cNvSpPr>
            <a:spLocks noGrp="1"/>
          </p:cNvSpPr>
          <p:nvPr>
            <p:ph type="ftr" sz="quarter" idx="11"/>
          </p:nvPr>
        </p:nvSpPr>
        <p:spPr>
          <a:xfrm>
            <a:off x="3124200" y="6356350"/>
            <a:ext cx="2895600" cy="365125"/>
          </a:xfrm>
          <a:prstGeom prst="rect">
            <a:avLst/>
          </a:prstGeom>
        </p:spPr>
        <p:txBody>
          <a:bodyPr/>
          <a:lstStyle/>
          <a:p>
            <a:endParaRPr lang="de-DE"/>
          </a:p>
        </p:txBody>
      </p:sp>
      <p:sp>
        <p:nvSpPr>
          <p:cNvPr id="6" name="Foliennummernplatzhalter 5"/>
          <p:cNvSpPr>
            <a:spLocks noGrp="1"/>
          </p:cNvSpPr>
          <p:nvPr>
            <p:ph type="sldNum" sz="quarter" idx="12"/>
          </p:nvPr>
        </p:nvSpPr>
        <p:spPr>
          <a:xfrm>
            <a:off x="6553200" y="6356350"/>
            <a:ext cx="2133600" cy="365125"/>
          </a:xfrm>
          <a:prstGeom prst="rect">
            <a:avLst/>
          </a:prstGeom>
        </p:spPr>
        <p:txBody>
          <a:bodyPr/>
          <a:lstStyle/>
          <a:p>
            <a:fld id="{D44B0D49-81C3-429B-9398-9E2EFF0AA277}" type="slidenum">
              <a:rPr lang="de-DE" smtClean="0"/>
              <a:t>‹Nr.›</a:t>
            </a:fld>
            <a:endParaRPr lang="de-DE"/>
          </a:p>
        </p:txBody>
      </p:sp>
    </p:spTree>
    <p:extLst>
      <p:ext uri="{BB962C8B-B14F-4D97-AF65-F5344CB8AC3E}">
        <p14:creationId xmlns:p14="http://schemas.microsoft.com/office/powerpoint/2010/main" val="109165010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3" name="Inhaltsplatzhalter 2"/>
          <p:cNvSpPr>
            <a:spLocks noGrp="1"/>
          </p:cNvSpPr>
          <p:nvPr>
            <p:ph idx="1"/>
          </p:nvPr>
        </p:nvSpPr>
        <p:spPr>
          <a:xfrm>
            <a:off x="453970" y="1556792"/>
            <a:ext cx="8229600" cy="4525963"/>
          </a:xfrm>
        </p:spPr>
        <p:txBody>
          <a:bodyPr/>
          <a:lstStyle>
            <a:lvl1pPr marL="342900" indent="-342900">
              <a:buFont typeface="Wingdings" panose="05000000000000000000" pitchFamily="2" charset="2"/>
              <a:buChar char="§"/>
              <a:defRPr>
                <a:solidFill>
                  <a:srgbClr val="E74B8E"/>
                </a:solidFill>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a:latin typeface="Arial" panose="020B0604020202020204" pitchFamily="34" charset="0"/>
                <a:cs typeface="Arial" panose="020B0604020202020204" pitchFamily="34" charset="0"/>
              </a:defRPr>
            </a:lvl2pPr>
            <a:lvl3pPr marL="1143000" indent="-228600">
              <a:buSzPct val="75000"/>
              <a:buFont typeface="Arial" panose="020B0604020202020204" pitchFamily="34" charset="0"/>
              <a:buChar char="•"/>
              <a:defRPr>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a:latin typeface="Arial" panose="020B0604020202020204" pitchFamily="34" charset="0"/>
                <a:cs typeface="Arial" panose="020B0604020202020204" pitchFamily="34" charset="0"/>
              </a:defRPr>
            </a:lvl5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3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652455537"/>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1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1" name="Textplatzhalter 2"/>
          <p:cNvSpPr>
            <a:spLocks noGrp="1"/>
          </p:cNvSpPr>
          <p:nvPr>
            <p:ph type="body" idx="1"/>
          </p:nvPr>
        </p:nvSpPr>
        <p:spPr>
          <a:xfrm>
            <a:off x="722313" y="2906713"/>
            <a:ext cx="7772400" cy="1500187"/>
          </a:xfrm>
        </p:spPr>
        <p:txBody>
          <a:bodyPr anchor="b"/>
          <a:lstStyle>
            <a:lvl1pPr marL="0" indent="0">
              <a:buNone/>
              <a:defRPr sz="20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de-DE" smtClean="0"/>
              <a:t>Textmasterformat bearbeiten</a:t>
            </a:r>
          </a:p>
        </p:txBody>
      </p:sp>
      <p:sp>
        <p:nvSpPr>
          <p:cNvPr id="13" name="Titel 1"/>
          <p:cNvSpPr>
            <a:spLocks noGrp="1"/>
          </p:cNvSpPr>
          <p:nvPr>
            <p:ph type="title"/>
          </p:nvPr>
        </p:nvSpPr>
        <p:spPr>
          <a:xfrm>
            <a:off x="722313" y="4406900"/>
            <a:ext cx="7772400" cy="1362075"/>
          </a:xfrm>
        </p:spPr>
        <p:txBody>
          <a:bodyPr anchor="t">
            <a:normAutofit/>
          </a:bodyPr>
          <a:lstStyle>
            <a:lvl1pPr algn="l">
              <a:defRPr sz="3200" b="1" cap="all"/>
            </a:lvl1pPr>
          </a:lstStyle>
          <a:p>
            <a:r>
              <a:rPr lang="de-DE" smtClean="0"/>
              <a:t>Titelmasterformat durch Klicken bearbeiten</a:t>
            </a: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196040165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2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2" name="Titel 1"/>
          <p:cNvSpPr>
            <a:spLocks noGrp="1"/>
          </p:cNvSpPr>
          <p:nvPr>
            <p:ph type="title"/>
          </p:nvPr>
        </p:nvSpPr>
        <p:spPr>
          <a:xfrm>
            <a:off x="457200" y="989856"/>
            <a:ext cx="8229600" cy="1143000"/>
          </a:xfrm>
        </p:spPr>
        <p:txBody>
          <a:bodyPr>
            <a:normAutofit/>
          </a:bodyPr>
          <a:lstStyle>
            <a:lvl1pPr>
              <a:defRPr sz="2800">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2214650495"/>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3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2" name="Titel 1"/>
          <p:cNvSpPr>
            <a:spLocks noGrp="1"/>
          </p:cNvSpPr>
          <p:nvPr>
            <p:ph type="title"/>
          </p:nvPr>
        </p:nvSpPr>
        <p:spPr>
          <a:xfrm>
            <a:off x="457200" y="989856"/>
            <a:ext cx="8229600" cy="782960"/>
          </a:xfrm>
        </p:spPr>
        <p:txBody>
          <a:bodyPr>
            <a:normAutofit/>
          </a:bodyPr>
          <a:lstStyle>
            <a:lvl1pPr>
              <a:defRPr sz="2800">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1" name="Inhaltsplatzhalter 2"/>
          <p:cNvSpPr>
            <a:spLocks noGrp="1"/>
          </p:cNvSpPr>
          <p:nvPr>
            <p:ph sz="half" idx="1"/>
          </p:nvPr>
        </p:nvSpPr>
        <p:spPr>
          <a:xfrm>
            <a:off x="457200" y="1988840"/>
            <a:ext cx="4038600" cy="4137323"/>
          </a:xfrm>
        </p:spPr>
        <p:txBody>
          <a:bodyPr/>
          <a:lstStyle>
            <a:lvl1pPr marL="342900" indent="-342900">
              <a:buFont typeface="Wingdings" panose="05000000000000000000" pitchFamily="2" charset="2"/>
              <a:buChar char="§"/>
              <a:defRPr sz="2800">
                <a:solidFill>
                  <a:schemeClr val="tx1"/>
                </a:solidFill>
              </a:defRPr>
            </a:lvl1pPr>
            <a:lvl2pPr marL="742950" indent="-285750">
              <a:buFont typeface="Arial" panose="020B0604020202020204" pitchFamily="34" charset="0"/>
              <a:buChar char="•"/>
              <a:defRPr sz="2400"/>
            </a:lvl2pPr>
            <a:lvl3pPr>
              <a:defRPr sz="2000"/>
            </a:lvl3pPr>
            <a:lvl4pPr marL="1600200" indent="-228600">
              <a:buFont typeface="Arial" panose="020B0604020202020204" pitchFamily="34" charset="0"/>
              <a:buChar char="•"/>
              <a:defRPr sz="1800"/>
            </a:lvl4pPr>
            <a:lvl5pPr marL="2057400" indent="-228600">
              <a:buFont typeface="Arial" panose="020B0604020202020204" pitchFamily="34" charset="0"/>
              <a:buChar char="•"/>
              <a:defRPr sz="1800"/>
            </a:lvl5pPr>
            <a:lvl6pPr>
              <a:defRPr sz="1800"/>
            </a:lvl6pPr>
            <a:lvl7pPr>
              <a:defRPr sz="1800"/>
            </a:lvl7pPr>
            <a:lvl8pPr>
              <a:defRPr sz="1800"/>
            </a:lvl8pPr>
            <a:lvl9pPr>
              <a:defRPr sz="18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
        <p:nvSpPr>
          <p:cNvPr id="13" name="Inhaltsplatzhalter 3"/>
          <p:cNvSpPr>
            <a:spLocks noGrp="1"/>
          </p:cNvSpPr>
          <p:nvPr>
            <p:ph sz="half" idx="2"/>
          </p:nvPr>
        </p:nvSpPr>
        <p:spPr>
          <a:xfrm>
            <a:off x="4648200" y="1988840"/>
            <a:ext cx="4038600" cy="4137323"/>
          </a:xfrm>
        </p:spPr>
        <p:txBody>
          <a:bodyPr/>
          <a:lstStyle>
            <a:lvl1pPr marL="342900" indent="-342900">
              <a:buFont typeface="Wingdings" panose="05000000000000000000" pitchFamily="2" charset="2"/>
              <a:buChar char="§"/>
              <a:defRPr lang="de-DE" sz="2800" kern="1200" dirty="0" smtClean="0">
                <a:solidFill>
                  <a:schemeClr val="tx1"/>
                </a:solidFill>
                <a:latin typeface="+mn-lt"/>
                <a:ea typeface="+mn-ea"/>
                <a:cs typeface="+mn-cs"/>
              </a:defRPr>
            </a:lvl1pPr>
            <a:lvl2pPr marL="742950" indent="-285750">
              <a:buFont typeface="Arial" panose="020B0604020202020204" pitchFamily="34" charset="0"/>
              <a:buChar char="•"/>
              <a:defRPr sz="2400"/>
            </a:lvl2pPr>
            <a:lvl3pPr>
              <a:defRPr sz="2000"/>
            </a:lvl3pPr>
            <a:lvl4pPr marL="1600200" indent="-228600">
              <a:buFont typeface="Arial" panose="020B0604020202020204" pitchFamily="34" charset="0"/>
              <a:buChar char="•"/>
              <a:defRPr sz="1800"/>
            </a:lvl4pPr>
            <a:lvl5pPr marL="2057400" indent="-228600">
              <a:buFont typeface="Arial" panose="020B0604020202020204" pitchFamily="34" charset="0"/>
              <a:buChar char="•"/>
              <a:defRPr sz="1800"/>
            </a:lvl5pPr>
            <a:lvl6pPr>
              <a:defRPr sz="1800"/>
            </a:lvl6pPr>
            <a:lvl7pPr>
              <a:defRPr sz="1800"/>
            </a:lvl7pPr>
            <a:lvl8pPr>
              <a:defRPr sz="1800"/>
            </a:lvl8pPr>
            <a:lvl9pPr>
              <a:defRPr sz="18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Tree>
    <p:extLst>
      <p:ext uri="{BB962C8B-B14F-4D97-AF65-F5344CB8AC3E}">
        <p14:creationId xmlns:p14="http://schemas.microsoft.com/office/powerpoint/2010/main" val="1047269171"/>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4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6" name="Titel 1"/>
          <p:cNvSpPr>
            <a:spLocks noGrp="1"/>
          </p:cNvSpPr>
          <p:nvPr>
            <p:ph type="title"/>
          </p:nvPr>
        </p:nvSpPr>
        <p:spPr>
          <a:xfrm>
            <a:off x="457200" y="908720"/>
            <a:ext cx="8229600" cy="508918"/>
          </a:xfrm>
        </p:spPr>
        <p:txBody>
          <a:bodyPr>
            <a:normAutofit/>
          </a:bodyPr>
          <a:lstStyle>
            <a:lvl1pPr>
              <a:defRPr sz="2400" b="1">
                <a:solidFill>
                  <a:srgbClr val="E74B8E"/>
                </a:solidFill>
              </a:defRPr>
            </a:lvl1pPr>
          </a:lstStyle>
          <a:p>
            <a:r>
              <a:rPr lang="de-DE" smtClean="0"/>
              <a:t>Titelmasterformat durch Klicken bearbeiten</a:t>
            </a:r>
            <a:endParaRPr lang="de-DE" dirty="0"/>
          </a:p>
        </p:txBody>
      </p:sp>
      <p:sp>
        <p:nvSpPr>
          <p:cNvPr id="17" name="Textplatzhalter 2"/>
          <p:cNvSpPr>
            <a:spLocks noGrp="1"/>
          </p:cNvSpPr>
          <p:nvPr>
            <p:ph type="body" idx="1"/>
          </p:nvPr>
        </p:nvSpPr>
        <p:spPr>
          <a:xfrm>
            <a:off x="457200" y="1535113"/>
            <a:ext cx="4040188" cy="639762"/>
          </a:xfrm>
        </p:spPr>
        <p:txBody>
          <a:bodyPr anchor="b">
            <a:normAutofit/>
          </a:bodyPr>
          <a:lstStyle>
            <a:lvl1pPr marL="0" indent="0">
              <a:buNone/>
              <a:defRPr sz="2000" b="1">
                <a:latin typeface="Arial" panose="020B0604020202020204" pitchFamily="34" charset="0"/>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 bearbeiten</a:t>
            </a:r>
          </a:p>
        </p:txBody>
      </p:sp>
      <p:sp>
        <p:nvSpPr>
          <p:cNvPr id="21" name="Textplatzhalter 4"/>
          <p:cNvSpPr>
            <a:spLocks noGrp="1"/>
          </p:cNvSpPr>
          <p:nvPr>
            <p:ph type="body" sz="quarter" idx="3"/>
          </p:nvPr>
        </p:nvSpPr>
        <p:spPr>
          <a:xfrm>
            <a:off x="4645025" y="1535113"/>
            <a:ext cx="4041775" cy="639762"/>
          </a:xfrm>
        </p:spPr>
        <p:txBody>
          <a:bodyPr anchor="b">
            <a:normAutofit/>
          </a:bodyPr>
          <a:lstStyle>
            <a:lvl1pPr marL="0" indent="0">
              <a:buNone/>
              <a:defRPr lang="de-DE" sz="2000" b="1" kern="1200" dirty="0" smtClean="0">
                <a:solidFill>
                  <a:schemeClr val="tx1"/>
                </a:solidFill>
                <a:latin typeface="Arial" panose="020B0604020202020204" pitchFamily="34" charset="0"/>
                <a:ea typeface="+mn-ea"/>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spcBef>
                <a:spcPct val="20000"/>
              </a:spcBef>
              <a:buFont typeface="Arial" panose="020B0604020202020204" pitchFamily="34" charset="0"/>
              <a:buNone/>
            </a:pPr>
            <a:r>
              <a:rPr lang="de-DE" smtClean="0"/>
              <a:t>Textmasterformat bearbeiten</a:t>
            </a:r>
          </a:p>
        </p:txBody>
      </p:sp>
      <p:sp>
        <p:nvSpPr>
          <p:cNvPr id="22" name="Inhaltsplatzhalter 3"/>
          <p:cNvSpPr>
            <a:spLocks noGrp="1"/>
          </p:cNvSpPr>
          <p:nvPr>
            <p:ph sz="half" idx="2"/>
          </p:nvPr>
        </p:nvSpPr>
        <p:spPr>
          <a:xfrm>
            <a:off x="457200" y="2174875"/>
            <a:ext cx="4040188" cy="3951288"/>
          </a:xfrm>
        </p:spPr>
        <p:txBody>
          <a:bodyPr/>
          <a:lstStyle>
            <a:lvl1pPr marL="342900" indent="-342900">
              <a:buFont typeface="Wingdings" panose="05000000000000000000" pitchFamily="2" charset="2"/>
              <a:buChar char="§"/>
              <a:defRPr sz="24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000">
                <a:latin typeface="Arial" panose="020B0604020202020204" pitchFamily="34" charset="0"/>
                <a:cs typeface="Arial" panose="020B0604020202020204" pitchFamily="34" charset="0"/>
              </a:defRPr>
            </a:lvl2pPr>
            <a:lvl3pPr>
              <a:defRPr sz="18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16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1600">
                <a:latin typeface="Arial" panose="020B0604020202020204" pitchFamily="34" charset="0"/>
                <a:cs typeface="Arial" panose="020B0604020202020204" pitchFamily="34" charset="0"/>
              </a:defRPr>
            </a:lvl5pPr>
            <a:lvl6pPr>
              <a:defRPr sz="1600"/>
            </a:lvl6pPr>
            <a:lvl7pPr>
              <a:defRPr sz="1600"/>
            </a:lvl7pPr>
            <a:lvl8pPr>
              <a:defRPr sz="1600"/>
            </a:lvl8pPr>
            <a:lvl9pPr>
              <a:defRPr sz="16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
        <p:nvSpPr>
          <p:cNvPr id="23" name="Inhaltsplatzhalter 5"/>
          <p:cNvSpPr>
            <a:spLocks noGrp="1"/>
          </p:cNvSpPr>
          <p:nvPr>
            <p:ph sz="quarter" idx="4"/>
          </p:nvPr>
        </p:nvSpPr>
        <p:spPr>
          <a:xfrm>
            <a:off x="4645025" y="2174875"/>
            <a:ext cx="4041775" cy="3951288"/>
          </a:xfrm>
        </p:spPr>
        <p:txBody>
          <a:bodyPr/>
          <a:lstStyle>
            <a:lvl1pPr>
              <a:defRPr sz="24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000">
                <a:latin typeface="Arial" panose="020B0604020202020204" pitchFamily="34" charset="0"/>
                <a:cs typeface="Arial" panose="020B0604020202020204" pitchFamily="34" charset="0"/>
              </a:defRPr>
            </a:lvl2pPr>
            <a:lvl3pPr>
              <a:defRPr sz="18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16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1600">
                <a:latin typeface="Arial" panose="020B0604020202020204" pitchFamily="34" charset="0"/>
                <a:cs typeface="Arial" panose="020B0604020202020204" pitchFamily="34" charset="0"/>
              </a:defRPr>
            </a:lvl5pPr>
            <a:lvl6pPr>
              <a:defRPr sz="1600"/>
            </a:lvl6pPr>
            <a:lvl7pPr>
              <a:defRPr sz="1600"/>
            </a:lvl7pPr>
            <a:lvl8pPr>
              <a:defRPr sz="1600"/>
            </a:lvl8pPr>
            <a:lvl9pPr>
              <a:defRPr sz="16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Tree>
    <p:extLst>
      <p:ext uri="{BB962C8B-B14F-4D97-AF65-F5344CB8AC3E}">
        <p14:creationId xmlns:p14="http://schemas.microsoft.com/office/powerpoint/2010/main" val="983339771"/>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5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275974294"/>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6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0" name="Titel 1"/>
          <p:cNvSpPr>
            <a:spLocks noGrp="1"/>
          </p:cNvSpPr>
          <p:nvPr>
            <p:ph type="title"/>
          </p:nvPr>
        </p:nvSpPr>
        <p:spPr>
          <a:xfrm>
            <a:off x="457200" y="1052736"/>
            <a:ext cx="3008313" cy="648072"/>
          </a:xfrm>
        </p:spPr>
        <p:txBody>
          <a:bodyPr anchor="b">
            <a:normAutofit/>
          </a:bodyPr>
          <a:lstStyle>
            <a:lvl1pPr algn="l">
              <a:defRPr sz="1600" b="1">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11" name="Textplatzhalter 3"/>
          <p:cNvSpPr>
            <a:spLocks noGrp="1"/>
          </p:cNvSpPr>
          <p:nvPr>
            <p:ph type="body" sz="half" idx="2"/>
          </p:nvPr>
        </p:nvSpPr>
        <p:spPr>
          <a:xfrm>
            <a:off x="457200" y="1700808"/>
            <a:ext cx="3008313" cy="4425355"/>
          </a:xfrm>
        </p:spPr>
        <p:txBody>
          <a:bodyPr/>
          <a:lstStyle>
            <a:lvl1pPr marL="0" indent="0">
              <a:buNone/>
              <a:defRPr sz="1400">
                <a:latin typeface="Arial" panose="020B0604020202020204" pitchFamily="34" charset="0"/>
                <a:cs typeface="Arial" panose="020B0604020202020204"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 bearbeiten</a:t>
            </a:r>
          </a:p>
        </p:txBody>
      </p:sp>
      <p:sp>
        <p:nvSpPr>
          <p:cNvPr id="12" name="Inhaltsplatzhalter 2"/>
          <p:cNvSpPr>
            <a:spLocks noGrp="1"/>
          </p:cNvSpPr>
          <p:nvPr>
            <p:ph idx="1"/>
          </p:nvPr>
        </p:nvSpPr>
        <p:spPr>
          <a:xfrm>
            <a:off x="3575050" y="1052736"/>
            <a:ext cx="5111750" cy="5073427"/>
          </a:xfrm>
        </p:spPr>
        <p:txBody>
          <a:bodyPr/>
          <a:lstStyle>
            <a:lvl1pPr marL="342900" indent="-342900">
              <a:buFont typeface="Wingdings" panose="05000000000000000000" pitchFamily="2" charset="2"/>
              <a:buChar char="§"/>
              <a:defRPr sz="32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800">
                <a:latin typeface="Arial" panose="020B0604020202020204" pitchFamily="34" charset="0"/>
                <a:cs typeface="Arial" panose="020B0604020202020204" pitchFamily="34" charset="0"/>
              </a:defRPr>
            </a:lvl2pPr>
            <a:lvl3pPr marL="1143000" indent="-228600">
              <a:buFont typeface="Arial" panose="020B0604020202020204" pitchFamily="34" charset="0"/>
              <a:buChar char="•"/>
              <a:defRPr sz="24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20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2000">
                <a:latin typeface="Arial" panose="020B0604020202020204" pitchFamily="34" charset="0"/>
                <a:cs typeface="Arial" panose="020B0604020202020204" pitchFamily="34" charset="0"/>
              </a:defRPr>
            </a:lvl5pPr>
            <a:lvl6pPr>
              <a:defRPr sz="2000"/>
            </a:lvl6pPr>
            <a:lvl7pPr>
              <a:defRPr sz="2000"/>
            </a:lvl7pPr>
            <a:lvl8pPr>
              <a:defRPr sz="2000"/>
            </a:lvl8pPr>
            <a:lvl9pPr>
              <a:defRPr sz="20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Tree>
    <p:extLst>
      <p:ext uri="{BB962C8B-B14F-4D97-AF65-F5344CB8AC3E}">
        <p14:creationId xmlns:p14="http://schemas.microsoft.com/office/powerpoint/2010/main" val="2508090936"/>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7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0" name="Bildplatzhalter 2"/>
          <p:cNvSpPr>
            <a:spLocks noGrp="1"/>
          </p:cNvSpPr>
          <p:nvPr>
            <p:ph type="pic" idx="1"/>
          </p:nvPr>
        </p:nvSpPr>
        <p:spPr>
          <a:xfrm>
            <a:off x="1792288" y="908719"/>
            <a:ext cx="5486400" cy="381885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de-DE" smtClean="0"/>
              <a:t>Bild durch Klicken auf Symbol hinzufügen</a:t>
            </a:r>
            <a:endParaRPr lang="de-DE" dirty="0"/>
          </a:p>
        </p:txBody>
      </p:sp>
      <p:sp>
        <p:nvSpPr>
          <p:cNvPr id="11" name="Titel 1"/>
          <p:cNvSpPr>
            <a:spLocks noGrp="1"/>
          </p:cNvSpPr>
          <p:nvPr>
            <p:ph type="title"/>
          </p:nvPr>
        </p:nvSpPr>
        <p:spPr>
          <a:xfrm>
            <a:off x="1792288" y="4800600"/>
            <a:ext cx="5486400" cy="566738"/>
          </a:xfrm>
        </p:spPr>
        <p:txBody>
          <a:bodyPr anchor="b"/>
          <a:lstStyle>
            <a:lvl1pPr algn="l">
              <a:defRPr sz="2000" b="1"/>
            </a:lvl1pPr>
          </a:lstStyle>
          <a:p>
            <a:r>
              <a:rPr lang="de-DE" smtClean="0"/>
              <a:t>Titelmasterformat durch Klicken bearbeiten</a:t>
            </a:r>
            <a:endParaRPr lang="de-DE" dirty="0"/>
          </a:p>
        </p:txBody>
      </p:sp>
      <p:sp>
        <p:nvSpPr>
          <p:cNvPr id="12"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 bearbeiten</a:t>
            </a:r>
          </a:p>
        </p:txBody>
      </p:sp>
    </p:spTree>
    <p:extLst>
      <p:ext uri="{BB962C8B-B14F-4D97-AF65-F5344CB8AC3E}">
        <p14:creationId xmlns:p14="http://schemas.microsoft.com/office/powerpoint/2010/main" val="1429865749"/>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2.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microsoft.com/office/2007/relationships/hdphoto" Target="../media/hdphoto1.wdp"/></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elplatzhalter 1"/>
          <p:cNvSpPr>
            <a:spLocks noGrp="1"/>
          </p:cNvSpPr>
          <p:nvPr>
            <p:ph type="title"/>
          </p:nvPr>
        </p:nvSpPr>
        <p:spPr>
          <a:xfrm>
            <a:off x="457200" y="908720"/>
            <a:ext cx="8229600" cy="508918"/>
          </a:xfrm>
          <a:prstGeom prst="rect">
            <a:avLst/>
          </a:prstGeom>
        </p:spPr>
        <p:txBody>
          <a:bodyPr vert="horz" lIns="91440" tIns="45720" rIns="91440" bIns="45720" rtlCol="0" anchor="ctr">
            <a:normAutofit/>
          </a:bodyPr>
          <a:lstStyle/>
          <a:p>
            <a:r>
              <a:rPr lang="de-DE" dirty="0" smtClean="0"/>
              <a:t>Titelmasterformat durch Klicken bearbeiten</a:t>
            </a:r>
            <a:endParaRPr lang="de-DE" dirty="0"/>
          </a:p>
        </p:txBody>
      </p:sp>
      <p:sp>
        <p:nvSpPr>
          <p:cNvPr id="3" name="Textplatzhalt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endParaRPr lang="de-DE" dirty="0"/>
          </a:p>
        </p:txBody>
      </p:sp>
      <p:pic>
        <p:nvPicPr>
          <p:cNvPr id="7" name="Picture 2" descr="rpz_logo"/>
          <p:cNvPicPr>
            <a:picLocks noChangeAspect="1" noChangeArrowheads="1"/>
          </p:cNvPicPr>
          <p:nvPr/>
        </p:nvPicPr>
        <p:blipFill>
          <a:blip r:embed="rId1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9" name="Picture 2" descr="rpz_logo"/>
          <p:cNvPicPr>
            <a:picLocks noChangeAspect="1" noChangeArrowheads="1"/>
          </p:cNvPicPr>
          <p:nvPr/>
        </p:nvPicPr>
        <p:blipFill rotWithShape="1">
          <a:blip r:embed="rId13" cstate="print">
            <a:extLst>
              <a:ext uri="{BEBA8EAE-BF5A-486C-A8C5-ECC9F3942E4B}">
                <a14:imgProps xmlns:a14="http://schemas.microsoft.com/office/drawing/2010/main">
                  <a14:imgLayer r:embed="rId1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0" name="Picture 2" descr="rpz_logo"/>
          <p:cNvPicPr>
            <a:picLocks noChangeAspect="1" noChangeArrowheads="1"/>
          </p:cNvPicPr>
          <p:nvPr/>
        </p:nvPicPr>
        <p:blipFill rotWithShape="1">
          <a:blip r:embed="rId1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1" name="Picture 2" descr="rpz_logo"/>
          <p:cNvPicPr>
            <a:picLocks noChangeAspect="1" noChangeArrowheads="1"/>
          </p:cNvPicPr>
          <p:nvPr/>
        </p:nvPicPr>
        <p:blipFill rotWithShape="1">
          <a:blip r:embed="rId1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12"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3"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15" name="Textplatzhalter 4"/>
          <p:cNvSpPr txBox="1">
            <a:spLocks/>
          </p:cNvSpPr>
          <p:nvPr/>
        </p:nvSpPr>
        <p:spPr>
          <a:xfrm>
            <a:off x="395536" y="6309320"/>
            <a:ext cx="1944687" cy="288925"/>
          </a:xfrm>
          <a:prstGeom prst="rect">
            <a:avLst/>
          </a:prstGeom>
        </p:spPr>
        <p:txBody>
          <a:bodyPr/>
          <a:lstStyle>
            <a:lvl1pPr marL="0" indent="0" algn="l" defTabSz="914400" rtl="0" eaLnBrk="1" latinLnBrk="0" hangingPunct="1">
              <a:spcBef>
                <a:spcPct val="20000"/>
              </a:spcBef>
              <a:buFont typeface="Wingdings" panose="05000000000000000000" pitchFamily="2" charset="2"/>
              <a:buNone/>
              <a:defRPr sz="1000" kern="1200" baseline="0">
                <a:solidFill>
                  <a:schemeClr val="tx1"/>
                </a:solidFill>
                <a:latin typeface="+mn-lt"/>
                <a:ea typeface="+mn-ea"/>
                <a:cs typeface="Arial" panose="020B0604020202020204" pitchFamily="34" charset="0"/>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4pPr>
            <a:lvl5pPr marL="1828800" indent="0" algn="l" defTabSz="914400" rtl="0" eaLnBrk="1" latinLnBrk="0" hangingPunct="1">
              <a:spcBef>
                <a:spcPct val="20000"/>
              </a:spcBef>
              <a:buFont typeface="Arial" panose="020B0604020202020204" pitchFamily="34" charset="0"/>
              <a:buNone/>
              <a:defRPr sz="20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de-DE" dirty="0" smtClean="0"/>
              <a:t>SCHILF LP PLUS</a:t>
            </a:r>
            <a:endParaRPr lang="de-DE" dirty="0"/>
          </a:p>
        </p:txBody>
      </p:sp>
    </p:spTree>
    <p:extLst>
      <p:ext uri="{BB962C8B-B14F-4D97-AF65-F5344CB8AC3E}">
        <p14:creationId xmlns:p14="http://schemas.microsoft.com/office/powerpoint/2010/main" val="427852701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Lst>
  <p:timing>
    <p:tnLst>
      <p:par>
        <p:cTn id="1" dur="indefinite" restart="never" nodeType="tmRoot"/>
      </p:par>
    </p:tnLst>
  </p:timing>
  <p:txStyles>
    <p:titleStyle>
      <a:lvl1pPr algn="ctr" defTabSz="914400" rtl="0" eaLnBrk="1" latinLnBrk="0" hangingPunct="1">
        <a:spcBef>
          <a:spcPct val="0"/>
        </a:spcBef>
        <a:buNone/>
        <a:defRPr sz="2000" kern="1200">
          <a:solidFill>
            <a:srgbClr val="E74B8E"/>
          </a:solidFill>
          <a:latin typeface="Arial" panose="020B0604020202020204" pitchFamily="34" charset="0"/>
          <a:ea typeface="+mj-ea"/>
          <a:cs typeface="Arial" panose="020B0604020202020204" pitchFamily="34" charset="0"/>
        </a:defRPr>
      </a:lvl1pPr>
    </p:titleStyle>
    <p:bodyStyle>
      <a:lvl1pPr marL="342900" indent="-342900" algn="l" defTabSz="914400" rtl="0" eaLnBrk="1" latinLnBrk="0" hangingPunct="1">
        <a:spcBef>
          <a:spcPct val="20000"/>
        </a:spcBef>
        <a:buFont typeface="Wingdings" panose="05000000000000000000" pitchFamily="2" charset="2"/>
        <a:buChar char="§"/>
        <a:defRPr sz="3200" kern="1200">
          <a:solidFill>
            <a:schemeClr val="tx1"/>
          </a:solidFill>
          <a:latin typeface="Arial" panose="020B0604020202020204" pitchFamily="34" charset="0"/>
          <a:ea typeface="+mn-ea"/>
          <a:cs typeface="Arial" panose="020B0604020202020204" pitchFamily="34" charset="0"/>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0.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0.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0.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0.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ctrTitle"/>
          </p:nvPr>
        </p:nvSpPr>
        <p:spPr/>
        <p:txBody>
          <a:bodyPr/>
          <a:lstStyle/>
          <a:p>
            <a:r>
              <a:rPr lang="de-DE" smtClean="0"/>
              <a:t>Unterrichtsvorbereitung</a:t>
            </a:r>
            <a:endParaRPr lang="de-DE" dirty="0"/>
          </a:p>
        </p:txBody>
      </p:sp>
      <p:sp>
        <p:nvSpPr>
          <p:cNvPr id="5" name="Untertitel 4"/>
          <p:cNvSpPr>
            <a:spLocks noGrp="1"/>
          </p:cNvSpPr>
          <p:nvPr>
            <p:ph type="subTitle" idx="1"/>
          </p:nvPr>
        </p:nvSpPr>
        <p:spPr/>
        <p:txBody>
          <a:bodyPr/>
          <a:lstStyle/>
          <a:p>
            <a:endParaRPr lang="de-DE"/>
          </a:p>
        </p:txBody>
      </p:sp>
    </p:spTree>
    <p:extLst>
      <p:ext uri="{BB962C8B-B14F-4D97-AF65-F5344CB8AC3E}">
        <p14:creationId xmlns:p14="http://schemas.microsoft.com/office/powerpoint/2010/main" val="229381741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Kompetenzerwartung</a:t>
            </a:r>
            <a:endParaRPr lang="de-DE" dirty="0"/>
          </a:p>
        </p:txBody>
      </p:sp>
      <p:sp>
        <p:nvSpPr>
          <p:cNvPr id="3" name="Inhaltsplatzhalter 2"/>
          <p:cNvSpPr>
            <a:spLocks noGrp="1"/>
          </p:cNvSpPr>
          <p:nvPr>
            <p:ph idx="1"/>
          </p:nvPr>
        </p:nvSpPr>
        <p:spPr/>
        <p:txBody>
          <a:bodyPr/>
          <a:lstStyle/>
          <a:p>
            <a:r>
              <a:rPr lang="de-DE" dirty="0" smtClean="0"/>
              <a:t>Übertragen: in einem anderen Kontext anwenden</a:t>
            </a:r>
            <a:endParaRPr lang="de-DE" dirty="0"/>
          </a:p>
        </p:txBody>
      </p:sp>
    </p:spTree>
    <p:extLst>
      <p:ext uri="{BB962C8B-B14F-4D97-AF65-F5344CB8AC3E}">
        <p14:creationId xmlns:p14="http://schemas.microsoft.com/office/powerpoint/2010/main" val="336193716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Mögliche Phasen</a:t>
            </a:r>
            <a:endParaRPr lang="de-DE" dirty="0"/>
          </a:p>
        </p:txBody>
      </p:sp>
      <p:sp>
        <p:nvSpPr>
          <p:cNvPr id="3" name="Inhaltsplatzhalter 2"/>
          <p:cNvSpPr>
            <a:spLocks noGrp="1"/>
          </p:cNvSpPr>
          <p:nvPr>
            <p:ph idx="1"/>
          </p:nvPr>
        </p:nvSpPr>
        <p:spPr/>
        <p:txBody>
          <a:bodyPr/>
          <a:lstStyle/>
          <a:p>
            <a:r>
              <a:rPr lang="de-DE" dirty="0" smtClean="0"/>
              <a:t>Schüler entdecken eine Frage, stellen eine These auf, leiten Aufgaben ab</a:t>
            </a:r>
          </a:p>
          <a:p>
            <a:r>
              <a:rPr lang="de-DE" dirty="0" smtClean="0"/>
              <a:t>Schüler leiten daraus </a:t>
            </a:r>
            <a:r>
              <a:rPr lang="de-DE" smtClean="0"/>
              <a:t>ihr Ziel ab</a:t>
            </a:r>
            <a:endParaRPr lang="de-DE" dirty="0" smtClean="0"/>
          </a:p>
          <a:p>
            <a:r>
              <a:rPr lang="de-DE" dirty="0" smtClean="0"/>
              <a:t>Schüler erarbeiten eine Lösung (mit Zwischenaufgaben)</a:t>
            </a:r>
          </a:p>
          <a:p>
            <a:endParaRPr lang="de-DE" dirty="0" smtClean="0"/>
          </a:p>
        </p:txBody>
      </p:sp>
    </p:spTree>
    <p:extLst>
      <p:ext uri="{BB962C8B-B14F-4D97-AF65-F5344CB8AC3E}">
        <p14:creationId xmlns:p14="http://schemas.microsoft.com/office/powerpoint/2010/main" val="419575450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Mögliche Phasen</a:t>
            </a:r>
            <a:endParaRPr lang="de-DE" dirty="0"/>
          </a:p>
        </p:txBody>
      </p:sp>
      <p:sp>
        <p:nvSpPr>
          <p:cNvPr id="3" name="Inhaltsplatzhalter 2"/>
          <p:cNvSpPr>
            <a:spLocks noGrp="1"/>
          </p:cNvSpPr>
          <p:nvPr>
            <p:ph idx="1"/>
          </p:nvPr>
        </p:nvSpPr>
        <p:spPr/>
        <p:txBody>
          <a:bodyPr/>
          <a:lstStyle/>
          <a:p>
            <a:r>
              <a:rPr lang="de-DE" dirty="0" smtClean="0"/>
              <a:t>Schüler entdecken eine Frage, stellen eine These auf, leiten Aufgaben ab</a:t>
            </a:r>
          </a:p>
          <a:p>
            <a:r>
              <a:rPr lang="de-DE" dirty="0" smtClean="0"/>
              <a:t>Schüler erarbeiten eine Lösung (mit Zwischenaufgaben)</a:t>
            </a:r>
          </a:p>
          <a:p>
            <a:r>
              <a:rPr lang="de-DE" dirty="0" smtClean="0"/>
              <a:t>Sicherung und Prüfung </a:t>
            </a:r>
            <a:r>
              <a:rPr lang="de-DE" smtClean="0"/>
              <a:t>des Ergebnisses</a:t>
            </a:r>
            <a:endParaRPr lang="de-DE" dirty="0" smtClean="0"/>
          </a:p>
          <a:p>
            <a:r>
              <a:rPr lang="de-DE" dirty="0" smtClean="0"/>
              <a:t>Einüben des Gelernten</a:t>
            </a:r>
          </a:p>
          <a:p>
            <a:endParaRPr lang="de-DE" dirty="0" smtClean="0"/>
          </a:p>
          <a:p>
            <a:endParaRPr lang="de-DE" dirty="0" smtClean="0"/>
          </a:p>
        </p:txBody>
      </p:sp>
    </p:spTree>
    <p:extLst>
      <p:ext uri="{BB962C8B-B14F-4D97-AF65-F5344CB8AC3E}">
        <p14:creationId xmlns:p14="http://schemas.microsoft.com/office/powerpoint/2010/main" val="305116060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de-DE" dirty="0" smtClean="0"/>
              <a:t>Unterrichtsvorbereitung</a:t>
            </a:r>
            <a:br>
              <a:rPr lang="de-DE" dirty="0" smtClean="0"/>
            </a:br>
            <a:endParaRPr lang="de-DE" dirty="0"/>
          </a:p>
        </p:txBody>
      </p:sp>
      <p:sp>
        <p:nvSpPr>
          <p:cNvPr id="3" name="Inhaltsplatzhalter 2"/>
          <p:cNvSpPr>
            <a:spLocks noGrp="1"/>
          </p:cNvSpPr>
          <p:nvPr>
            <p:ph idx="1"/>
          </p:nvPr>
        </p:nvSpPr>
        <p:spPr>
          <a:xfrm>
            <a:off x="457200" y="1600201"/>
            <a:ext cx="8229600" cy="2908920"/>
          </a:xfrm>
          <a:solidFill>
            <a:srgbClr val="F3A3C5"/>
          </a:solidFill>
        </p:spPr>
        <p:txBody>
          <a:bodyPr>
            <a:normAutofit lnSpcReduction="10000"/>
          </a:bodyPr>
          <a:lstStyle/>
          <a:p>
            <a:pPr marL="0" indent="0">
              <a:buNone/>
            </a:pPr>
            <a:r>
              <a:rPr lang="de-DE" dirty="0" smtClean="0"/>
              <a:t>Klärung der Schülervorstellungen</a:t>
            </a:r>
          </a:p>
          <a:p>
            <a:pPr marL="0" indent="0">
              <a:buNone/>
            </a:pPr>
            <a:endParaRPr lang="de-DE" dirty="0" smtClean="0"/>
          </a:p>
          <a:p>
            <a:pPr marL="0" indent="0">
              <a:buNone/>
            </a:pPr>
            <a:r>
              <a:rPr lang="de-DE" dirty="0" smtClean="0"/>
              <a:t>Klärung des Inhalts und der Kompetenzen</a:t>
            </a:r>
          </a:p>
          <a:p>
            <a:pPr marL="0" indent="0">
              <a:buNone/>
            </a:pPr>
            <a:endParaRPr lang="de-DE" dirty="0" smtClean="0"/>
          </a:p>
          <a:p>
            <a:pPr marL="0" indent="0">
              <a:buNone/>
            </a:pPr>
            <a:r>
              <a:rPr lang="de-DE" dirty="0" smtClean="0"/>
              <a:t>Entwicklung einer anregenden Situation</a:t>
            </a:r>
            <a:endParaRPr lang="de-DE" dirty="0"/>
          </a:p>
        </p:txBody>
      </p:sp>
    </p:spTree>
    <p:extLst>
      <p:ext uri="{BB962C8B-B14F-4D97-AF65-F5344CB8AC3E}">
        <p14:creationId xmlns:p14="http://schemas.microsoft.com/office/powerpoint/2010/main" val="230846342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Beispiel: Die Bibel (5. Klasse)</a:t>
            </a:r>
            <a:endParaRPr lang="de-DE" dirty="0"/>
          </a:p>
        </p:txBody>
      </p:sp>
      <p:sp>
        <p:nvSpPr>
          <p:cNvPr id="3" name="Inhaltsplatzhalter 2"/>
          <p:cNvSpPr>
            <a:spLocks noGrp="1"/>
          </p:cNvSpPr>
          <p:nvPr>
            <p:ph idx="1"/>
          </p:nvPr>
        </p:nvSpPr>
        <p:spPr/>
        <p:txBody>
          <a:bodyPr>
            <a:normAutofit fontScale="85000" lnSpcReduction="20000"/>
          </a:bodyPr>
          <a:lstStyle/>
          <a:p>
            <a:pPr marL="0" indent="0">
              <a:buNone/>
            </a:pPr>
            <a:r>
              <a:rPr lang="de-DE" dirty="0" smtClean="0"/>
              <a:t>Kompetenzerwartungen</a:t>
            </a:r>
            <a:endParaRPr lang="de-DE" dirty="0"/>
          </a:p>
          <a:p>
            <a:pPr marL="0" indent="0">
              <a:buNone/>
            </a:pPr>
            <a:r>
              <a:rPr lang="de-DE" dirty="0"/>
              <a:t>Die Schülerinnen und Schüler ...</a:t>
            </a:r>
          </a:p>
          <a:p>
            <a:r>
              <a:rPr lang="de-DE" dirty="0" smtClean="0"/>
              <a:t>beobachten </a:t>
            </a:r>
            <a:r>
              <a:rPr lang="de-DE" dirty="0"/>
              <a:t>und beschreiben Berührungspunkte zwischen ihrem Leben und der Bibel</a:t>
            </a:r>
          </a:p>
          <a:p>
            <a:r>
              <a:rPr lang="de-DE" dirty="0" smtClean="0"/>
              <a:t>erklären </a:t>
            </a:r>
            <a:r>
              <a:rPr lang="de-DE" dirty="0"/>
              <a:t>die Entstehung und den Aufbau der Bibel und gehen sachgerecht mit der Bibel um.</a:t>
            </a:r>
          </a:p>
          <a:p>
            <a:r>
              <a:rPr lang="de-DE" dirty="0" smtClean="0"/>
              <a:t>begegnen </a:t>
            </a:r>
            <a:r>
              <a:rPr lang="de-DE" dirty="0"/>
              <a:t>der Bibel respektvoll und deuten anhand altersgerechter Beispiele die Bibel als Zeugnis der Gottesoffenbarung und der Gotteserfahrung.</a:t>
            </a:r>
          </a:p>
          <a:p>
            <a:r>
              <a:rPr lang="de-DE" dirty="0" smtClean="0"/>
              <a:t>übertragen </a:t>
            </a:r>
            <a:r>
              <a:rPr lang="de-DE" dirty="0"/>
              <a:t>einfache biblische Aussagen selbständig auf das eigene Leben.</a:t>
            </a:r>
          </a:p>
          <a:p>
            <a:endParaRPr lang="de-DE" dirty="0"/>
          </a:p>
        </p:txBody>
      </p:sp>
    </p:spTree>
    <p:extLst>
      <p:ext uri="{BB962C8B-B14F-4D97-AF65-F5344CB8AC3E}">
        <p14:creationId xmlns:p14="http://schemas.microsoft.com/office/powerpoint/2010/main" val="288282063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Beispiel: Die Bibel (5. Klasse)</a:t>
            </a:r>
            <a:endParaRPr lang="de-DE" dirty="0"/>
          </a:p>
        </p:txBody>
      </p:sp>
      <p:sp>
        <p:nvSpPr>
          <p:cNvPr id="3" name="Inhaltsplatzhalter 2"/>
          <p:cNvSpPr>
            <a:spLocks noGrp="1"/>
          </p:cNvSpPr>
          <p:nvPr>
            <p:ph idx="1"/>
          </p:nvPr>
        </p:nvSpPr>
        <p:spPr/>
        <p:txBody>
          <a:bodyPr>
            <a:normAutofit fontScale="85000" lnSpcReduction="20000"/>
          </a:bodyPr>
          <a:lstStyle/>
          <a:p>
            <a:pPr marL="0" indent="0">
              <a:buNone/>
            </a:pPr>
            <a:r>
              <a:rPr lang="de-DE" dirty="0" smtClean="0"/>
              <a:t>Kompetenzerwartungen</a:t>
            </a:r>
            <a:endParaRPr lang="de-DE" dirty="0"/>
          </a:p>
          <a:p>
            <a:pPr marL="0" indent="0">
              <a:buNone/>
            </a:pPr>
            <a:r>
              <a:rPr lang="de-DE" dirty="0"/>
              <a:t>Die Schülerinnen und Schüler ...</a:t>
            </a:r>
          </a:p>
          <a:p>
            <a:r>
              <a:rPr lang="de-DE" dirty="0"/>
              <a:t>beobachten und beschreiben Berührungspunkte zwischen ihrem Leben und der Bibel</a:t>
            </a:r>
          </a:p>
          <a:p>
            <a:r>
              <a:rPr lang="de-DE" dirty="0"/>
              <a:t>erklären die Entstehung und den Aufbau der Bibel und gehen sachgerecht mit der Bibel um.</a:t>
            </a:r>
          </a:p>
          <a:p>
            <a:r>
              <a:rPr lang="de-DE" dirty="0"/>
              <a:t>begegnen der Bibel respektvoll und deuten anhand altersgerechter Beispiele die Bibel als Zeugnis der Gottesoffenbarung und der Gotteserfahrung.</a:t>
            </a:r>
          </a:p>
          <a:p>
            <a:r>
              <a:rPr lang="de-DE" dirty="0">
                <a:solidFill>
                  <a:srgbClr val="FF0000"/>
                </a:solidFill>
              </a:rPr>
              <a:t>übertragen</a:t>
            </a:r>
            <a:r>
              <a:rPr lang="de-DE" dirty="0" smtClean="0"/>
              <a:t> </a:t>
            </a:r>
            <a:r>
              <a:rPr lang="de-DE" dirty="0"/>
              <a:t>einfache biblische Aussagen selbständig auf das eigene Leben.</a:t>
            </a:r>
          </a:p>
          <a:p>
            <a:endParaRPr lang="de-DE" dirty="0"/>
          </a:p>
        </p:txBody>
      </p:sp>
    </p:spTree>
    <p:extLst>
      <p:ext uri="{BB962C8B-B14F-4D97-AF65-F5344CB8AC3E}">
        <p14:creationId xmlns:p14="http://schemas.microsoft.com/office/powerpoint/2010/main" val="258223214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Beispiel: Die Bibel (5. Klasse)</a:t>
            </a:r>
            <a:endParaRPr lang="de-DE" dirty="0"/>
          </a:p>
        </p:txBody>
      </p:sp>
      <p:sp>
        <p:nvSpPr>
          <p:cNvPr id="3" name="Inhaltsplatzhalter 2"/>
          <p:cNvSpPr>
            <a:spLocks noGrp="1"/>
          </p:cNvSpPr>
          <p:nvPr>
            <p:ph idx="1"/>
          </p:nvPr>
        </p:nvSpPr>
        <p:spPr/>
        <p:txBody>
          <a:bodyPr>
            <a:normAutofit fontScale="55000" lnSpcReduction="20000"/>
          </a:bodyPr>
          <a:lstStyle/>
          <a:p>
            <a:pPr marL="0" indent="0">
              <a:buNone/>
            </a:pPr>
            <a:r>
              <a:rPr lang="de-DE" sz="3800" dirty="0"/>
              <a:t>Inhalte zu den Kompetenzen:</a:t>
            </a:r>
          </a:p>
          <a:p>
            <a:pPr lvl="0"/>
            <a:r>
              <a:rPr lang="de-DE" sz="3800" dirty="0"/>
              <a:t>Begegnung mit der Bibel im Alltag (z. B. Sprichwörter, Namen, Kunst, Werbung, Wochenrhythmus), persönlicher Stellenwert (ggf. auch kreative Umsetzung)</a:t>
            </a:r>
          </a:p>
          <a:p>
            <a:pPr lvl="0"/>
            <a:r>
              <a:rPr lang="de-DE" sz="3800" dirty="0"/>
              <a:t>Entstehung der Bibel im Überblick; die Bibel als Bibliothek (Aufbau, Überblick über die Hauptgruppen der Bücher der Bibel); Umgang mit der Bibel (Nachschlagen und Zitieren von Textstellen, Umgang mit Informationen aus dem Anhang)</a:t>
            </a:r>
          </a:p>
          <a:p>
            <a:pPr lvl="0"/>
            <a:r>
              <a:rPr lang="de-DE" sz="3800" dirty="0"/>
              <a:t>Beispiele der Gottesoffenbarung und der Gotteserfahrung: Bund zwischen Gott und Mensch  (Gen 12,1-9; </a:t>
            </a:r>
            <a:r>
              <a:rPr lang="de-DE" sz="3800" dirty="0" err="1"/>
              <a:t>Lk</a:t>
            </a:r>
            <a:r>
              <a:rPr lang="de-DE" sz="3800" dirty="0"/>
              <a:t> 22,20), ein Psalm (z. B. </a:t>
            </a:r>
            <a:r>
              <a:rPr lang="de-DE" sz="3800" dirty="0" err="1"/>
              <a:t>Ps</a:t>
            </a:r>
            <a:r>
              <a:rPr lang="de-DE" sz="3800" dirty="0"/>
              <a:t> 3, </a:t>
            </a:r>
            <a:r>
              <a:rPr lang="de-DE" sz="3800" dirty="0" err="1"/>
              <a:t>Ps</a:t>
            </a:r>
            <a:r>
              <a:rPr lang="de-DE" sz="3800" dirty="0"/>
              <a:t> 23, </a:t>
            </a:r>
            <a:r>
              <a:rPr lang="de-DE" sz="3800" dirty="0" err="1"/>
              <a:t>Ps</a:t>
            </a:r>
            <a:r>
              <a:rPr lang="de-DE" sz="3800" dirty="0"/>
              <a:t> 113)</a:t>
            </a:r>
          </a:p>
          <a:p>
            <a:pPr lvl="0"/>
            <a:r>
              <a:rPr lang="de-DE" sz="3800" dirty="0"/>
              <a:t>Vertiefung des Textverständnisses durch meditative und kreative Zugänge</a:t>
            </a:r>
          </a:p>
          <a:p>
            <a:pPr lvl="0"/>
            <a:r>
              <a:rPr lang="de-DE" sz="3800" dirty="0"/>
              <a:t>Orientierung an der Bibel im eigenen Leben, z. B. im Umgang mit der Schöpfung , im Umgang mit anderen Menschen z. B. </a:t>
            </a:r>
            <a:r>
              <a:rPr lang="de-DE" sz="3800" dirty="0" err="1"/>
              <a:t>Mt</a:t>
            </a:r>
            <a:r>
              <a:rPr lang="de-DE" sz="3800" dirty="0"/>
              <a:t> 7,12 (Goldene Regel), </a:t>
            </a:r>
            <a:r>
              <a:rPr lang="de-DE" sz="3800" dirty="0" err="1"/>
              <a:t>Lk</a:t>
            </a:r>
            <a:r>
              <a:rPr lang="de-DE" sz="3800" dirty="0"/>
              <a:t> 10,25-37 </a:t>
            </a:r>
          </a:p>
          <a:p>
            <a:endParaRPr lang="de-DE" dirty="0"/>
          </a:p>
        </p:txBody>
      </p:sp>
    </p:spTree>
    <p:extLst>
      <p:ext uri="{BB962C8B-B14F-4D97-AF65-F5344CB8AC3E}">
        <p14:creationId xmlns:p14="http://schemas.microsoft.com/office/powerpoint/2010/main" val="71904948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Beispiel: Die Bibel (5. Klasse)</a:t>
            </a:r>
            <a:endParaRPr lang="de-DE" dirty="0"/>
          </a:p>
        </p:txBody>
      </p:sp>
      <p:sp>
        <p:nvSpPr>
          <p:cNvPr id="3" name="Inhaltsplatzhalter 2"/>
          <p:cNvSpPr>
            <a:spLocks noGrp="1"/>
          </p:cNvSpPr>
          <p:nvPr>
            <p:ph idx="1"/>
          </p:nvPr>
        </p:nvSpPr>
        <p:spPr/>
        <p:txBody>
          <a:bodyPr>
            <a:normAutofit fontScale="55000" lnSpcReduction="20000"/>
          </a:bodyPr>
          <a:lstStyle/>
          <a:p>
            <a:pPr marL="0" indent="0">
              <a:buNone/>
            </a:pPr>
            <a:r>
              <a:rPr lang="de-DE" sz="3800" dirty="0"/>
              <a:t>Inhalte zu den Kompetenzen:</a:t>
            </a:r>
          </a:p>
          <a:p>
            <a:pPr lvl="0"/>
            <a:r>
              <a:rPr lang="de-DE" sz="3800" dirty="0"/>
              <a:t>Begegnung mit der Bibel im Alltag (z. B. Sprichwörter, Namen, Kunst, Werbung, Wochenrhythmus), persönlicher Stellenwert (ggf. auch kreative Umsetzung)</a:t>
            </a:r>
          </a:p>
          <a:p>
            <a:pPr lvl="0"/>
            <a:r>
              <a:rPr lang="de-DE" sz="3800" dirty="0"/>
              <a:t>Entstehung der Bibel im Überblick; die Bibel als Bibliothek (Aufbau, Überblick über die Hauptgruppen der Bücher der Bibel); Umgang mit der Bibel (Nachschlagen und Zitieren von Textstellen, Umgang mit Informationen aus dem Anhang)</a:t>
            </a:r>
          </a:p>
          <a:p>
            <a:pPr lvl="0"/>
            <a:r>
              <a:rPr lang="de-DE" sz="3800" dirty="0"/>
              <a:t>Beispiele der Gottesoffenbarung und der Gotteserfahrung: </a:t>
            </a:r>
            <a:r>
              <a:rPr lang="de-DE" sz="3800" dirty="0">
                <a:solidFill>
                  <a:srgbClr val="FF0000"/>
                </a:solidFill>
              </a:rPr>
              <a:t>Bund zwischen Gott und Mensch</a:t>
            </a:r>
            <a:r>
              <a:rPr lang="de-DE" sz="3800" dirty="0"/>
              <a:t>  (Gen 12,1-9; </a:t>
            </a:r>
            <a:r>
              <a:rPr lang="de-DE" sz="3800" dirty="0" err="1"/>
              <a:t>Lk</a:t>
            </a:r>
            <a:r>
              <a:rPr lang="de-DE" sz="3800" dirty="0"/>
              <a:t> 22,20), ein Psalm (z. B. </a:t>
            </a:r>
            <a:r>
              <a:rPr lang="de-DE" sz="3800" dirty="0" err="1"/>
              <a:t>Ps</a:t>
            </a:r>
            <a:r>
              <a:rPr lang="de-DE" sz="3800" dirty="0"/>
              <a:t> 3, </a:t>
            </a:r>
            <a:r>
              <a:rPr lang="de-DE" sz="3800" dirty="0" err="1"/>
              <a:t>Ps</a:t>
            </a:r>
            <a:r>
              <a:rPr lang="de-DE" sz="3800" dirty="0"/>
              <a:t> 23, </a:t>
            </a:r>
            <a:r>
              <a:rPr lang="de-DE" sz="3800" dirty="0" err="1"/>
              <a:t>Ps</a:t>
            </a:r>
            <a:r>
              <a:rPr lang="de-DE" sz="3800" dirty="0"/>
              <a:t> 113)</a:t>
            </a:r>
          </a:p>
          <a:p>
            <a:pPr lvl="0"/>
            <a:r>
              <a:rPr lang="de-DE" sz="3800" dirty="0"/>
              <a:t>Vertiefung des Textverständnisses durch meditative und kreative Zugänge</a:t>
            </a:r>
          </a:p>
          <a:p>
            <a:pPr lvl="0"/>
            <a:r>
              <a:rPr lang="de-DE" sz="3800" dirty="0"/>
              <a:t>Orientierung an der Bibel im eigenen Leben, z. B. im Umgang mit der Schöpfung , im Umgang mit anderen Menschen z. B. </a:t>
            </a:r>
            <a:r>
              <a:rPr lang="de-DE" sz="3800" dirty="0" err="1"/>
              <a:t>Mt</a:t>
            </a:r>
            <a:r>
              <a:rPr lang="de-DE" sz="3800" dirty="0"/>
              <a:t> 7,12 (Goldene Regel), </a:t>
            </a:r>
            <a:r>
              <a:rPr lang="de-DE" sz="3800" dirty="0" err="1"/>
              <a:t>Lk</a:t>
            </a:r>
            <a:r>
              <a:rPr lang="de-DE" sz="3800" dirty="0"/>
              <a:t> 10,25-37 </a:t>
            </a:r>
          </a:p>
          <a:p>
            <a:endParaRPr lang="de-DE" dirty="0"/>
          </a:p>
        </p:txBody>
      </p:sp>
    </p:spTree>
    <p:extLst>
      <p:ext uri="{BB962C8B-B14F-4D97-AF65-F5344CB8AC3E}">
        <p14:creationId xmlns:p14="http://schemas.microsoft.com/office/powerpoint/2010/main" val="265235357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de-DE" dirty="0" smtClean="0"/>
              <a:t>Schülervorstellungen</a:t>
            </a:r>
            <a:br>
              <a:rPr lang="de-DE" dirty="0" smtClean="0"/>
            </a:br>
            <a:r>
              <a:rPr lang="de-DE" dirty="0" smtClean="0"/>
              <a:t>(5. Klasse)</a:t>
            </a:r>
            <a:endParaRPr lang="de-DE" dirty="0"/>
          </a:p>
        </p:txBody>
      </p:sp>
      <p:sp>
        <p:nvSpPr>
          <p:cNvPr id="3" name="Inhaltsplatzhalter 2"/>
          <p:cNvSpPr>
            <a:spLocks noGrp="1"/>
          </p:cNvSpPr>
          <p:nvPr>
            <p:ph idx="1"/>
          </p:nvPr>
        </p:nvSpPr>
        <p:spPr/>
        <p:txBody>
          <a:bodyPr/>
          <a:lstStyle/>
          <a:p>
            <a:endParaRPr lang="de-DE" dirty="0"/>
          </a:p>
        </p:txBody>
      </p:sp>
    </p:spTree>
    <p:extLst>
      <p:ext uri="{BB962C8B-B14F-4D97-AF65-F5344CB8AC3E}">
        <p14:creationId xmlns:p14="http://schemas.microsoft.com/office/powerpoint/2010/main" val="317484878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de-DE" dirty="0" smtClean="0"/>
              <a:t>Schülervorstellungen</a:t>
            </a:r>
            <a:br>
              <a:rPr lang="de-DE" dirty="0" smtClean="0"/>
            </a:br>
            <a:r>
              <a:rPr lang="de-DE" dirty="0" smtClean="0"/>
              <a:t>(5. Klasse)</a:t>
            </a:r>
            <a:endParaRPr lang="de-DE" dirty="0"/>
          </a:p>
        </p:txBody>
      </p:sp>
      <p:sp>
        <p:nvSpPr>
          <p:cNvPr id="3" name="Inhaltsplatzhalter 2"/>
          <p:cNvSpPr>
            <a:spLocks noGrp="1"/>
          </p:cNvSpPr>
          <p:nvPr>
            <p:ph idx="1"/>
          </p:nvPr>
        </p:nvSpPr>
        <p:spPr/>
        <p:txBody>
          <a:bodyPr/>
          <a:lstStyle/>
          <a:p>
            <a:r>
              <a:rPr lang="de-DE" dirty="0" smtClean="0"/>
              <a:t>„In der Bibel sprechen Menschen und Gott miteinander.“</a:t>
            </a:r>
          </a:p>
          <a:p>
            <a:r>
              <a:rPr lang="de-DE" dirty="0" smtClean="0"/>
              <a:t>„Da war was mit einem Apfel.“</a:t>
            </a:r>
          </a:p>
          <a:p>
            <a:r>
              <a:rPr lang="de-DE" dirty="0" smtClean="0"/>
              <a:t>„Den durfte man nicht essen.“</a:t>
            </a:r>
          </a:p>
          <a:p>
            <a:r>
              <a:rPr lang="de-DE" dirty="0" smtClean="0"/>
              <a:t>„Der Noah hat den Regenbogen bekommen.“</a:t>
            </a:r>
          </a:p>
          <a:p>
            <a:r>
              <a:rPr lang="de-DE" dirty="0" smtClean="0"/>
              <a:t>„Gott wollte nicht, dass der ertrinkt – und seine Tiere auch nicht.“</a:t>
            </a:r>
          </a:p>
          <a:p>
            <a:pPr marL="0" indent="0">
              <a:buNone/>
            </a:pPr>
            <a:endParaRPr lang="de-DE" dirty="0"/>
          </a:p>
        </p:txBody>
      </p:sp>
    </p:spTree>
    <p:extLst>
      <p:ext uri="{BB962C8B-B14F-4D97-AF65-F5344CB8AC3E}">
        <p14:creationId xmlns:p14="http://schemas.microsoft.com/office/powerpoint/2010/main" val="161841776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Inhalt</a:t>
            </a:r>
            <a:endParaRPr lang="de-DE" dirty="0"/>
          </a:p>
        </p:txBody>
      </p:sp>
      <p:sp>
        <p:nvSpPr>
          <p:cNvPr id="3" name="Inhaltsplatzhalter 2"/>
          <p:cNvSpPr>
            <a:spLocks noGrp="1"/>
          </p:cNvSpPr>
          <p:nvPr>
            <p:ph idx="1"/>
          </p:nvPr>
        </p:nvSpPr>
        <p:spPr/>
        <p:txBody>
          <a:bodyPr/>
          <a:lstStyle/>
          <a:p>
            <a:r>
              <a:rPr lang="de-DE" dirty="0" smtClean="0"/>
              <a:t>Gliederung der Heilsgeschichte</a:t>
            </a:r>
          </a:p>
          <a:p>
            <a:r>
              <a:rPr lang="de-DE" dirty="0" err="1" smtClean="0"/>
              <a:t>B‘rit</a:t>
            </a:r>
            <a:r>
              <a:rPr lang="de-DE" dirty="0" smtClean="0"/>
              <a:t>: Verwandtschaft, Verpflichtung, Gesetz</a:t>
            </a:r>
            <a:endParaRPr lang="de-DE" dirty="0"/>
          </a:p>
        </p:txBody>
      </p:sp>
    </p:spTree>
    <p:extLst>
      <p:ext uri="{BB962C8B-B14F-4D97-AF65-F5344CB8AC3E}">
        <p14:creationId xmlns:p14="http://schemas.microsoft.com/office/powerpoint/2010/main" val="2413098903"/>
      </p:ext>
    </p:extLst>
  </p:cSld>
  <p:clrMapOvr>
    <a:masterClrMapping/>
  </p:clrMapOvr>
  <p:timing>
    <p:tnLst>
      <p:par>
        <p:cTn id="1" dur="indefinite" restart="never" nodeType="tmRoot"/>
      </p:par>
    </p:tnLst>
  </p:timing>
</p:sld>
</file>

<file path=ppt/theme/theme1.xml><?xml version="1.0" encoding="utf-8"?>
<a:theme xmlns:a="http://schemas.openxmlformats.org/drawingml/2006/main" name="RPZ PPT Vorlage_Schilf">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RPZ PPT Vorlage_Schilf</Template>
  <TotalTime>0</TotalTime>
  <Words>936</Words>
  <Application>Microsoft Office PowerPoint</Application>
  <PresentationFormat>Bildschirmpräsentation (4:3)</PresentationFormat>
  <Paragraphs>79</Paragraphs>
  <Slides>12</Slides>
  <Notes>11</Notes>
  <HiddenSlides>0</HiddenSlides>
  <MMClips>0</MMClips>
  <ScaleCrop>false</ScaleCrop>
  <HeadingPairs>
    <vt:vector size="4" baseType="variant">
      <vt:variant>
        <vt:lpstr>Design</vt:lpstr>
      </vt:variant>
      <vt:variant>
        <vt:i4>1</vt:i4>
      </vt:variant>
      <vt:variant>
        <vt:lpstr>Folientitel</vt:lpstr>
      </vt:variant>
      <vt:variant>
        <vt:i4>12</vt:i4>
      </vt:variant>
    </vt:vector>
  </HeadingPairs>
  <TitlesOfParts>
    <vt:vector size="13" baseType="lpstr">
      <vt:lpstr>RPZ PPT Vorlage_Schilf</vt:lpstr>
      <vt:lpstr>Unterrichtsvorbereitung</vt:lpstr>
      <vt:lpstr>Unterrichtsvorbereitung </vt:lpstr>
      <vt:lpstr>Beispiel: Die Bibel (5. Klasse)</vt:lpstr>
      <vt:lpstr>Beispiel: Die Bibel (5. Klasse)</vt:lpstr>
      <vt:lpstr>Beispiel: Die Bibel (5. Klasse)</vt:lpstr>
      <vt:lpstr>Beispiel: Die Bibel (5. Klasse)</vt:lpstr>
      <vt:lpstr>Schülervorstellungen (5. Klasse)</vt:lpstr>
      <vt:lpstr>Schülervorstellungen (5. Klasse)</vt:lpstr>
      <vt:lpstr>Inhalt</vt:lpstr>
      <vt:lpstr>Kompetenzerwartung</vt:lpstr>
      <vt:lpstr>Mögliche Phasen</vt:lpstr>
      <vt:lpstr>Mögliche Phasen</vt:lpstr>
    </vt:vector>
  </TitlesOfParts>
  <Company>Erzbischöfliches Ordinariat München</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Unterrichtsvorbereitung</dc:title>
  <dc:creator>Bär, Dr. Matthias</dc:creator>
  <cp:lastModifiedBy>Bär, Dr. Matthias</cp:lastModifiedBy>
  <cp:revision>8</cp:revision>
  <dcterms:created xsi:type="dcterms:W3CDTF">2016-05-11T07:33:00Z</dcterms:created>
  <dcterms:modified xsi:type="dcterms:W3CDTF">2016-06-08T08:49:11Z</dcterms:modified>
</cp:coreProperties>
</file>

<file path=docProps/thumbnail.jpeg>
</file>